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Gelasio" pitchFamily="2" charset="0"/>
      <p:regular r:id="rId17"/>
    </p:embeddedFont>
    <p:embeddedFont>
      <p:font typeface="Lato" panose="02000000000000000000"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2.fntdata" /><Relationship Id="rId3" Type="http://schemas.openxmlformats.org/officeDocument/2006/relationships/slide" Target="slides/slide2.xml" /><Relationship Id="rId21"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1.fntdata" /><Relationship Id="rId2" Type="http://schemas.openxmlformats.org/officeDocument/2006/relationships/slide" Target="slides/slide1.xml" /><Relationship Id="rId16" Type="http://schemas.openxmlformats.org/officeDocument/2006/relationships/notesMaster" Target="notesMasters/notesMaster1.xml" /><Relationship Id="rId20"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162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6" Type="http://schemas.openxmlformats.org/officeDocument/2006/relationships/theme" Target="../theme/theme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4.png" /></Relationships>
</file>

<file path=ppt/slides/_rels/slide10.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0.xml" /><Relationship Id="rId1" Type="http://schemas.openxmlformats.org/officeDocument/2006/relationships/slideLayout" Target="../slideLayouts/slideLayout11.xml" /></Relationships>
</file>

<file path=ppt/slides/_rels/slide1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1.xml" /><Relationship Id="rId1" Type="http://schemas.openxmlformats.org/officeDocument/2006/relationships/slideLayout" Target="../slideLayouts/slideLayout12.xml" /></Relationships>
</file>

<file path=ppt/slides/_rels/slide1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2.xml" /><Relationship Id="rId1" Type="http://schemas.openxmlformats.org/officeDocument/2006/relationships/slideLayout" Target="../slideLayouts/slideLayout13.xml" /></Relationships>
</file>

<file path=ppt/slides/_rels/slide13.xml.rels><?xml version="1.0" encoding="UTF-8" standalone="yes"?>
<Relationships xmlns="http://schemas.openxmlformats.org/package/2006/relationships"><Relationship Id="rId8" Type="http://schemas.openxmlformats.org/officeDocument/2006/relationships/hyperlink" Target="https://www.kaggle.com/datasets/fanconic/skin-cancer-malignant-vs-benign/code" TargetMode="External" /><Relationship Id="rId3" Type="http://schemas.openxmlformats.org/officeDocument/2006/relationships/hyperlink" Target="https://challenge2020.isic-archive.com/" TargetMode="External" /><Relationship Id="rId7" Type="http://schemas.openxmlformats.org/officeDocument/2006/relationships/hyperlink" Target="https://www.kaggle.com/code/sujitmishra64/melanoma-detection" TargetMode="External" /><Relationship Id="rId2" Type="http://schemas.openxmlformats.org/officeDocument/2006/relationships/notesSlide" Target="../notesSlides/notesSlide13.xml" /><Relationship Id="rId1" Type="http://schemas.openxmlformats.org/officeDocument/2006/relationships/slideLayout" Target="../slideLayouts/slideLayout14.xml" /><Relationship Id="rId6" Type="http://schemas.openxmlformats.org/officeDocument/2006/relationships/hyperlink" Target="https://www.kaggle.com/datasets/kmader/skin-cancer-mnist-ham10000/code" TargetMode="External" /><Relationship Id="rId11" Type="http://schemas.openxmlformats.org/officeDocument/2006/relationships/image" Target="../media/image4.png" /><Relationship Id="rId5" Type="http://schemas.openxmlformats.org/officeDocument/2006/relationships/hyperlink" Target="https://challenge2018.isic-archive.com/" TargetMode="External" /><Relationship Id="rId10" Type="http://schemas.openxmlformats.org/officeDocument/2006/relationships/hyperlink" Target="https://openi.nlm.nih.gov/" TargetMode="External" /><Relationship Id="rId4" Type="http://schemas.openxmlformats.org/officeDocument/2006/relationships/hyperlink" Target="https://challenge2019.isic-archive.com/" TargetMode="External" /><Relationship Id="rId9" Type="http://schemas.openxmlformats.org/officeDocument/2006/relationships/hyperlink" Target="https://www.isic-archive.com/" TargetMode="External" /></Relationships>
</file>

<file path=ppt/slides/_rels/slide1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4.xml" /><Relationship Id="rId1" Type="http://schemas.openxmlformats.org/officeDocument/2006/relationships/slideLayout" Target="../slideLayouts/slideLayout15.xml" /></Relationships>
</file>

<file path=ppt/slides/_rels/slide2.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2.xml" /><Relationship Id="rId1" Type="http://schemas.openxmlformats.org/officeDocument/2006/relationships/slideLayout" Target="../slideLayouts/slideLayout3.xml" /><Relationship Id="rId6" Type="http://schemas.openxmlformats.org/officeDocument/2006/relationships/image" Target="../media/image4.png" /><Relationship Id="rId5" Type="http://schemas.openxmlformats.org/officeDocument/2006/relationships/image" Target="../media/image7.png" /><Relationship Id="rId4" Type="http://schemas.openxmlformats.org/officeDocument/2006/relationships/image" Target="../media/image6.png"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4.xml" /><Relationship Id="rId6" Type="http://schemas.openxmlformats.org/officeDocument/2006/relationships/image" Target="../media/image6.png" /><Relationship Id="rId5" Type="http://schemas.openxmlformats.org/officeDocument/2006/relationships/image" Target="../media/image4.png" /><Relationship Id="rId4" Type="http://schemas.openxmlformats.org/officeDocument/2006/relationships/image" Target="../media/image9.png" /></Relationships>
</file>

<file path=ppt/slides/_rels/slide4.xml.rels><?xml version="1.0" encoding="UTF-8" standalone="yes"?>
<Relationships xmlns="http://schemas.openxmlformats.org/package/2006/relationships"><Relationship Id="rId3" Type="http://schemas.openxmlformats.org/officeDocument/2006/relationships/image" Target="../media/image10.png" /><Relationship Id="rId7"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5.xml" /><Relationship Id="rId6" Type="http://schemas.openxmlformats.org/officeDocument/2006/relationships/image" Target="../media/image13.png" /><Relationship Id="rId5" Type="http://schemas.openxmlformats.org/officeDocument/2006/relationships/image" Target="../media/image12.png" /><Relationship Id="rId4" Type="http://schemas.openxmlformats.org/officeDocument/2006/relationships/image" Target="../media/image11.png" /></Relationships>
</file>

<file path=ppt/slides/_rels/slide5.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5.xml" /><Relationship Id="rId1" Type="http://schemas.openxmlformats.org/officeDocument/2006/relationships/slideLayout" Target="../slideLayouts/slideLayout6.xml" /><Relationship Id="rId4" Type="http://schemas.openxmlformats.org/officeDocument/2006/relationships/image" Target="../media/image4.png" /></Relationships>
</file>

<file path=ppt/slides/_rels/slide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6.xml"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7.xml" /><Relationship Id="rId1" Type="http://schemas.openxmlformats.org/officeDocument/2006/relationships/slideLayout" Target="../slideLayouts/slideLayout8.xml" /><Relationship Id="rId4" Type="http://schemas.openxmlformats.org/officeDocument/2006/relationships/image" Target="../media/image4.png" /></Relationships>
</file>

<file path=ppt/slides/_rels/slide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8.xml" /><Relationship Id="rId1" Type="http://schemas.openxmlformats.org/officeDocument/2006/relationships/slideLayout" Target="../slideLayouts/slideLayout9.xml" /><Relationship Id="rId4" Type="http://schemas.openxmlformats.org/officeDocument/2006/relationships/image" Target="../media/image4.png" /></Relationships>
</file>

<file path=ppt/slides/_rels/slide9.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9.xml" /><Relationship Id="rId1" Type="http://schemas.openxmlformats.org/officeDocument/2006/relationships/slideLayout" Target="../slideLayouts/slideLayout10.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84275" y="898088"/>
            <a:ext cx="1461730" cy="1543288"/>
          </a:xfrm>
          <a:prstGeom prst="rect">
            <a:avLst/>
          </a:prstGeom>
        </p:spPr>
      </p:pic>
      <p:sp>
        <p:nvSpPr>
          <p:cNvPr id="3" name="Text 0"/>
          <p:cNvSpPr/>
          <p:nvPr/>
        </p:nvSpPr>
        <p:spPr>
          <a:xfrm>
            <a:off x="793790" y="2781538"/>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A Multimodal Generative AI System for Skin Lesion Diagnosis and Explanation</a:t>
            </a:r>
            <a:endParaRPr lang="en-US" sz="4450" dirty="0"/>
          </a:p>
        </p:txBody>
      </p:sp>
      <p:sp>
        <p:nvSpPr>
          <p:cNvPr id="4" name="Text 1"/>
          <p:cNvSpPr/>
          <p:nvPr/>
        </p:nvSpPr>
        <p:spPr>
          <a:xfrm>
            <a:off x="793790" y="4539258"/>
            <a:ext cx="13042821" cy="708660"/>
          </a:xfrm>
          <a:prstGeom prst="rect">
            <a:avLst/>
          </a:prstGeom>
          <a:noFill/>
          <a:ln/>
        </p:spPr>
        <p:txBody>
          <a:bodyPr wrap="square" lIns="0" tIns="0" rIns="0" bIns="0" rtlCol="0" anchor="t"/>
          <a:lstStyle/>
          <a:p>
            <a:pPr marL="0" indent="0" algn="ctr">
              <a:lnSpc>
                <a:spcPts val="2750"/>
              </a:lnSpc>
              <a:buNone/>
            </a:pPr>
            <a:r>
              <a:rPr lang="en-US" sz="2200" b="1" dirty="0">
                <a:solidFill>
                  <a:srgbClr val="312F2B"/>
                </a:solidFill>
                <a:latin typeface="Gelasio" pitchFamily="34" charset="0"/>
                <a:ea typeface="Gelasio" pitchFamily="34" charset="-122"/>
                <a:cs typeface="Gelasio" pitchFamily="34" charset="-120"/>
              </a:rPr>
              <a:t>Team Members:</a:t>
            </a:r>
            <a:r>
              <a:rPr lang="en-US" sz="2200" dirty="0">
                <a:solidFill>
                  <a:srgbClr val="312F2B"/>
                </a:solidFill>
                <a:latin typeface="Gelasio" pitchFamily="34" charset="0"/>
                <a:ea typeface="Gelasio" pitchFamily="34" charset="-122"/>
                <a:cs typeface="Gelasio" pitchFamily="34" charset="-120"/>
              </a:rPr>
              <a:t> Aman Chauhan (22BCE0476) , Arnav Sinha (22BCE0830) , Akshat Sinha (22BCE2218)</a:t>
            </a:r>
            <a:endParaRPr lang="en-US" sz="2200" dirty="0"/>
          </a:p>
        </p:txBody>
      </p:sp>
      <p:sp>
        <p:nvSpPr>
          <p:cNvPr id="5" name="Text 2"/>
          <p:cNvSpPr/>
          <p:nvPr/>
        </p:nvSpPr>
        <p:spPr>
          <a:xfrm>
            <a:off x="4715947" y="5588079"/>
            <a:ext cx="5198388" cy="354330"/>
          </a:xfrm>
          <a:prstGeom prst="rect">
            <a:avLst/>
          </a:prstGeom>
          <a:noFill/>
          <a:ln/>
        </p:spPr>
        <p:txBody>
          <a:bodyPr wrap="none" lIns="0" tIns="0" rIns="0" bIns="0" rtlCol="0" anchor="t"/>
          <a:lstStyle/>
          <a:p>
            <a:pPr marL="0" indent="0" algn="ctr">
              <a:lnSpc>
                <a:spcPts val="2750"/>
              </a:lnSpc>
              <a:buNone/>
            </a:pPr>
            <a:r>
              <a:rPr lang="en-US" sz="2200" b="1" dirty="0">
                <a:solidFill>
                  <a:srgbClr val="312F2B"/>
                </a:solidFill>
                <a:latin typeface="Gelasio" pitchFamily="34" charset="0"/>
                <a:ea typeface="Gelasio" pitchFamily="34" charset="-122"/>
                <a:cs typeface="Gelasio" pitchFamily="34" charset="-120"/>
              </a:rPr>
              <a:t>Mentor Name</a:t>
            </a:r>
            <a:r>
              <a:rPr lang="en-US" sz="2200" dirty="0">
                <a:solidFill>
                  <a:srgbClr val="312F2B"/>
                </a:solidFill>
                <a:latin typeface="Gelasio" pitchFamily="34" charset="0"/>
                <a:ea typeface="Gelasio" pitchFamily="34" charset="-122"/>
                <a:cs typeface="Gelasio" pitchFamily="34" charset="-120"/>
              </a:rPr>
              <a:t>:-Dr. Naga Priyadarsini R</a:t>
            </a:r>
            <a:endParaRPr lang="en-US" sz="2200" dirty="0"/>
          </a:p>
        </p:txBody>
      </p:sp>
      <p:sp>
        <p:nvSpPr>
          <p:cNvPr id="6" name="Text 3"/>
          <p:cNvSpPr/>
          <p:nvPr/>
        </p:nvSpPr>
        <p:spPr>
          <a:xfrm>
            <a:off x="5527596" y="6282571"/>
            <a:ext cx="3575090" cy="354330"/>
          </a:xfrm>
          <a:prstGeom prst="rect">
            <a:avLst/>
          </a:prstGeom>
          <a:noFill/>
          <a:ln/>
        </p:spPr>
        <p:txBody>
          <a:bodyPr wrap="none" lIns="0" tIns="0" rIns="0" bIns="0" rtlCol="0" anchor="t"/>
          <a:lstStyle/>
          <a:p>
            <a:pPr marL="0" indent="0" algn="ctr">
              <a:lnSpc>
                <a:spcPts val="2750"/>
              </a:lnSpc>
              <a:buNone/>
            </a:pPr>
            <a:r>
              <a:rPr lang="en-US" sz="2200" b="1" dirty="0">
                <a:solidFill>
                  <a:srgbClr val="312F2B"/>
                </a:solidFill>
                <a:latin typeface="Gelasio" pitchFamily="34" charset="0"/>
                <a:ea typeface="Gelasio" pitchFamily="34" charset="-122"/>
                <a:cs typeface="Gelasio" pitchFamily="34" charset="-120"/>
              </a:rPr>
              <a:t>School</a:t>
            </a:r>
            <a:r>
              <a:rPr lang="en-US" sz="2200" dirty="0">
                <a:solidFill>
                  <a:srgbClr val="312F2B"/>
                </a:solidFill>
                <a:latin typeface="Gelasio" pitchFamily="34" charset="0"/>
                <a:ea typeface="Gelasio" pitchFamily="34" charset="-122"/>
                <a:cs typeface="Gelasio" pitchFamily="34" charset="-120"/>
              </a:rPr>
              <a:t>:- Scope Department</a:t>
            </a:r>
            <a:endParaRPr lang="en-US" sz="2200" dirty="0"/>
          </a:p>
        </p:txBody>
      </p:sp>
      <p:sp>
        <p:nvSpPr>
          <p:cNvPr id="7" name="Text 4"/>
          <p:cNvSpPr/>
          <p:nvPr/>
        </p:nvSpPr>
        <p:spPr>
          <a:xfrm>
            <a:off x="4136350" y="6977063"/>
            <a:ext cx="6357699" cy="354330"/>
          </a:xfrm>
          <a:prstGeom prst="rect">
            <a:avLst/>
          </a:prstGeom>
          <a:noFill/>
          <a:ln/>
        </p:spPr>
        <p:txBody>
          <a:bodyPr wrap="none" lIns="0" tIns="0" rIns="0" bIns="0" rtlCol="0" anchor="t"/>
          <a:lstStyle/>
          <a:p>
            <a:pPr marL="0" indent="0" algn="ctr">
              <a:lnSpc>
                <a:spcPts val="2750"/>
              </a:lnSpc>
              <a:buNone/>
            </a:pPr>
            <a:r>
              <a:rPr lang="en-US" sz="2200" b="1" dirty="0">
                <a:solidFill>
                  <a:srgbClr val="312F2B"/>
                </a:solidFill>
                <a:latin typeface="Gelasio" pitchFamily="34" charset="0"/>
                <a:ea typeface="Gelasio" pitchFamily="34" charset="-122"/>
                <a:cs typeface="Gelasio" pitchFamily="34" charset="-120"/>
              </a:rPr>
              <a:t>College</a:t>
            </a:r>
            <a:r>
              <a:rPr lang="en-US" sz="2200" dirty="0">
                <a:solidFill>
                  <a:srgbClr val="312F2B"/>
                </a:solidFill>
                <a:latin typeface="Gelasio" pitchFamily="34" charset="0"/>
                <a:ea typeface="Gelasio" pitchFamily="34" charset="-122"/>
                <a:cs typeface="Gelasio" pitchFamily="34" charset="-120"/>
              </a:rPr>
              <a:t>:- Vellore Institute Of Technology , Vellore</a:t>
            </a:r>
            <a:endParaRPr lang="en-US" sz="2200" dirty="0"/>
          </a:p>
        </p:txBody>
      </p:sp>
      <p:pic>
        <p:nvPicPr>
          <p:cNvPr id="9" name="Picture 8">
            <a:extLst>
              <a:ext uri="{FF2B5EF4-FFF2-40B4-BE49-F238E27FC236}">
                <a16:creationId xmlns:a16="http://schemas.microsoft.com/office/drawing/2014/main" id="{3AF22046-B161-22A7-B13D-C4148FD44162}"/>
              </a:ext>
            </a:extLst>
          </p:cNvPr>
          <p:cNvPicPr>
            <a:picLocks noChangeAspect="1"/>
          </p:cNvPicPr>
          <p:nvPr/>
        </p:nvPicPr>
        <p:blipFill>
          <a:blip r:embed="rId4"/>
          <a:stretch>
            <a:fillRect/>
          </a:stretch>
        </p:blipFill>
        <p:spPr>
          <a:xfrm>
            <a:off x="12430125" y="7610918"/>
            <a:ext cx="2200275" cy="5143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142405"/>
            <a:ext cx="2965609"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Model Selection (Cont.)</a:t>
            </a:r>
            <a:endParaRPr lang="en-US" sz="2200" dirty="0"/>
          </a:p>
        </p:txBody>
      </p:sp>
      <p:sp>
        <p:nvSpPr>
          <p:cNvPr id="3" name="Text 1"/>
          <p:cNvSpPr/>
          <p:nvPr/>
        </p:nvSpPr>
        <p:spPr>
          <a:xfrm>
            <a:off x="793790" y="172354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Text Encoder &amp; LLM</a:t>
            </a:r>
            <a:endParaRPr lang="en-US" sz="4450" dirty="0"/>
          </a:p>
        </p:txBody>
      </p:sp>
      <p:sp>
        <p:nvSpPr>
          <p:cNvPr id="4" name="Text 2"/>
          <p:cNvSpPr/>
          <p:nvPr/>
        </p:nvSpPr>
        <p:spPr>
          <a:xfrm>
            <a:off x="793790" y="29993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Text Encoder</a:t>
            </a:r>
            <a:endParaRPr lang="en-US" sz="2200" dirty="0"/>
          </a:p>
        </p:txBody>
      </p:sp>
      <p:sp>
        <p:nvSpPr>
          <p:cNvPr id="5" name="Text 3"/>
          <p:cNvSpPr/>
          <p:nvPr/>
        </p:nvSpPr>
        <p:spPr>
          <a:xfrm>
            <a:off x="793790" y="3580448"/>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To understand clinical metadata:</a:t>
            </a:r>
            <a:endParaRPr lang="en-US" sz="1750" dirty="0"/>
          </a:p>
        </p:txBody>
      </p:sp>
      <p:sp>
        <p:nvSpPr>
          <p:cNvPr id="6" name="Text 4"/>
          <p:cNvSpPr/>
          <p:nvPr/>
        </p:nvSpPr>
        <p:spPr>
          <a:xfrm>
            <a:off x="793790" y="414742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Recommended:</a:t>
            </a:r>
            <a:r>
              <a:rPr lang="en-US" sz="1750" dirty="0">
                <a:solidFill>
                  <a:srgbClr val="272525"/>
                </a:solidFill>
                <a:latin typeface="Lato" pitchFamily="34" charset="0"/>
                <a:ea typeface="Lato" pitchFamily="34" charset="-122"/>
                <a:cs typeface="Lato" pitchFamily="34" charset="-120"/>
              </a:rPr>
              <a:t> BERT (bert-base-uncased).</a:t>
            </a:r>
            <a:endParaRPr lang="en-US" sz="1750" dirty="0"/>
          </a:p>
        </p:txBody>
      </p:sp>
      <p:sp>
        <p:nvSpPr>
          <p:cNvPr id="7" name="Text 5"/>
          <p:cNvSpPr/>
          <p:nvPr/>
        </p:nvSpPr>
        <p:spPr>
          <a:xfrm>
            <a:off x="793790" y="458962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Advanced:</a:t>
            </a:r>
            <a:r>
              <a:rPr lang="en-US" sz="1750" dirty="0">
                <a:solidFill>
                  <a:srgbClr val="272525"/>
                </a:solidFill>
                <a:latin typeface="Lato" pitchFamily="34" charset="0"/>
                <a:ea typeface="Lato" pitchFamily="34" charset="-122"/>
                <a:cs typeface="Lato" pitchFamily="34" charset="-120"/>
              </a:rPr>
              <a:t> ClinicalBERT (pre-trained on medical notes).</a:t>
            </a:r>
            <a:endParaRPr lang="en-US" sz="1750" dirty="0"/>
          </a:p>
        </p:txBody>
      </p:sp>
      <p:sp>
        <p:nvSpPr>
          <p:cNvPr id="8" name="Text 6"/>
          <p:cNvSpPr/>
          <p:nvPr/>
        </p:nvSpPr>
        <p:spPr>
          <a:xfrm>
            <a:off x="793790" y="503181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Availability:</a:t>
            </a:r>
            <a:r>
              <a:rPr lang="en-US" sz="1750" dirty="0">
                <a:solidFill>
                  <a:srgbClr val="272525"/>
                </a:solidFill>
                <a:latin typeface="Lato" pitchFamily="34" charset="0"/>
                <a:ea typeface="Lato" pitchFamily="34" charset="-122"/>
                <a:cs typeface="Lato" pitchFamily="34" charset="-120"/>
              </a:rPr>
              <a:t> Hugging Face Hub (transformers library).</a:t>
            </a:r>
            <a:endParaRPr lang="en-US" sz="1750" dirty="0"/>
          </a:p>
        </p:txBody>
      </p:sp>
      <p:sp>
        <p:nvSpPr>
          <p:cNvPr id="9" name="Text 7"/>
          <p:cNvSpPr/>
          <p:nvPr/>
        </p:nvSpPr>
        <p:spPr>
          <a:xfrm>
            <a:off x="793790" y="5621536"/>
            <a:ext cx="3386138"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Fusion Module &amp; Classifier</a:t>
            </a:r>
            <a:endParaRPr lang="en-US" sz="2200" dirty="0"/>
          </a:p>
        </p:txBody>
      </p:sp>
      <p:sp>
        <p:nvSpPr>
          <p:cNvPr id="10" name="Text 8"/>
          <p:cNvSpPr/>
          <p:nvPr/>
        </p:nvSpPr>
        <p:spPr>
          <a:xfrm>
            <a:off x="793790" y="620268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Fusion:</a:t>
            </a:r>
            <a:r>
              <a:rPr lang="en-US" sz="1750" dirty="0">
                <a:solidFill>
                  <a:srgbClr val="272525"/>
                </a:solidFill>
                <a:latin typeface="Lato" pitchFamily="34" charset="0"/>
                <a:ea typeface="Lato" pitchFamily="34" charset="-122"/>
                <a:cs typeface="Lato" pitchFamily="34" charset="-120"/>
              </a:rPr>
              <a:t> Concatenation (code yourself).</a:t>
            </a:r>
            <a:endParaRPr lang="en-US" sz="1750" dirty="0"/>
          </a:p>
        </p:txBody>
      </p:sp>
      <p:sp>
        <p:nvSpPr>
          <p:cNvPr id="11" name="Text 9"/>
          <p:cNvSpPr/>
          <p:nvPr/>
        </p:nvSpPr>
        <p:spPr>
          <a:xfrm>
            <a:off x="793790" y="664487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Classifier:</a:t>
            </a:r>
            <a:r>
              <a:rPr lang="en-US" sz="1750" dirty="0">
                <a:solidFill>
                  <a:srgbClr val="272525"/>
                </a:solidFill>
                <a:latin typeface="Lato" pitchFamily="34" charset="0"/>
                <a:ea typeface="Lato" pitchFamily="34" charset="-122"/>
                <a:cs typeface="Lato" pitchFamily="34" charset="-120"/>
              </a:rPr>
              <a:t> Linear/Dense layer with Softmax activation.</a:t>
            </a:r>
            <a:endParaRPr lang="en-US" sz="1750" dirty="0"/>
          </a:p>
        </p:txBody>
      </p:sp>
      <p:sp>
        <p:nvSpPr>
          <p:cNvPr id="12" name="Text 10"/>
          <p:cNvSpPr/>
          <p:nvPr/>
        </p:nvSpPr>
        <p:spPr>
          <a:xfrm>
            <a:off x="7599521" y="2999303"/>
            <a:ext cx="3742492"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Large Language Model (LLM)</a:t>
            </a:r>
            <a:endParaRPr lang="en-US" sz="2200" dirty="0"/>
          </a:p>
        </p:txBody>
      </p:sp>
      <p:sp>
        <p:nvSpPr>
          <p:cNvPr id="13" name="Text 11"/>
          <p:cNvSpPr/>
          <p:nvPr/>
        </p:nvSpPr>
        <p:spPr>
          <a:xfrm>
            <a:off x="7599521" y="3580448"/>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To generate the final report:</a:t>
            </a:r>
            <a:endParaRPr lang="en-US" sz="1750" dirty="0"/>
          </a:p>
        </p:txBody>
      </p:sp>
      <p:sp>
        <p:nvSpPr>
          <p:cNvPr id="14" name="Text 12"/>
          <p:cNvSpPr/>
          <p:nvPr/>
        </p:nvSpPr>
        <p:spPr>
          <a:xfrm>
            <a:off x="7599521" y="414742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Open-Source:</a:t>
            </a:r>
            <a:r>
              <a:rPr lang="en-US" sz="1750" dirty="0">
                <a:solidFill>
                  <a:srgbClr val="272525"/>
                </a:solidFill>
                <a:latin typeface="Lato" pitchFamily="34" charset="0"/>
                <a:ea typeface="Lato" pitchFamily="34" charset="-122"/>
                <a:cs typeface="Lato" pitchFamily="34" charset="-120"/>
              </a:rPr>
              <a:t> Llama 3 (8B-Instruct) or Mistral (7B-Instruct).</a:t>
            </a:r>
            <a:endParaRPr lang="en-US" sz="1750" dirty="0"/>
          </a:p>
        </p:txBody>
      </p:sp>
      <p:sp>
        <p:nvSpPr>
          <p:cNvPr id="15" name="Text 13"/>
          <p:cNvSpPr/>
          <p:nvPr/>
        </p:nvSpPr>
        <p:spPr>
          <a:xfrm>
            <a:off x="7599521" y="495252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API-based:</a:t>
            </a:r>
            <a:r>
              <a:rPr lang="en-US" sz="1750" dirty="0">
                <a:solidFill>
                  <a:srgbClr val="272525"/>
                </a:solidFill>
                <a:latin typeface="Lato" pitchFamily="34" charset="0"/>
                <a:ea typeface="Lato" pitchFamily="34" charset="-122"/>
                <a:cs typeface="Lato" pitchFamily="34" charset="-120"/>
              </a:rPr>
              <a:t> OpenAI's GPT-4o or Google's Gemini.</a:t>
            </a:r>
            <a:endParaRPr lang="en-US" sz="1750" dirty="0"/>
          </a:p>
        </p:txBody>
      </p:sp>
      <p:sp>
        <p:nvSpPr>
          <p:cNvPr id="16" name="Text 14"/>
          <p:cNvSpPr/>
          <p:nvPr/>
        </p:nvSpPr>
        <p:spPr>
          <a:xfrm>
            <a:off x="7599521" y="539472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Availability:</a:t>
            </a:r>
            <a:r>
              <a:rPr lang="en-US" sz="1750" dirty="0">
                <a:solidFill>
                  <a:srgbClr val="272525"/>
                </a:solidFill>
                <a:latin typeface="Lato" pitchFamily="34" charset="0"/>
                <a:ea typeface="Lato" pitchFamily="34" charset="-122"/>
                <a:cs typeface="Lato" pitchFamily="34" charset="-120"/>
              </a:rPr>
              <a:t> Hugging Face Hub (open-source), company websites (APIs).</a:t>
            </a:r>
            <a:endParaRPr lang="en-US" sz="1750" dirty="0"/>
          </a:p>
        </p:txBody>
      </p:sp>
      <p:pic>
        <p:nvPicPr>
          <p:cNvPr id="17" name="Picture 16">
            <a:extLst>
              <a:ext uri="{FF2B5EF4-FFF2-40B4-BE49-F238E27FC236}">
                <a16:creationId xmlns:a16="http://schemas.microsoft.com/office/drawing/2014/main" id="{1FDEB322-7374-F11E-80DB-947B2288263F}"/>
              </a:ext>
            </a:extLst>
          </p:cNvPr>
          <p:cNvPicPr>
            <a:picLocks noChangeAspect="1"/>
          </p:cNvPicPr>
          <p:nvPr/>
        </p:nvPicPr>
        <p:blipFill>
          <a:blip r:embed="rId3"/>
          <a:stretch>
            <a:fillRect/>
          </a:stretch>
        </p:blipFill>
        <p:spPr>
          <a:xfrm>
            <a:off x="12430125" y="7610918"/>
            <a:ext cx="2200275" cy="5143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823317"/>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Fusion Module &amp; Classifier: Combining Data for Prediction</a:t>
            </a:r>
            <a:endParaRPr lang="en-US" sz="4450" dirty="0"/>
          </a:p>
        </p:txBody>
      </p:sp>
      <p:sp>
        <p:nvSpPr>
          <p:cNvPr id="3" name="Text 1"/>
          <p:cNvSpPr/>
          <p:nvPr/>
        </p:nvSpPr>
        <p:spPr>
          <a:xfrm>
            <a:off x="793790" y="269450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Fusion Module</a:t>
            </a:r>
            <a:endParaRPr lang="en-US" sz="1750" dirty="0"/>
          </a:p>
        </p:txBody>
      </p:sp>
      <p:sp>
        <p:nvSpPr>
          <p:cNvPr id="4" name="Text 2"/>
          <p:cNvSpPr/>
          <p:nvPr/>
        </p:nvSpPr>
        <p:spPr>
          <a:xfrm>
            <a:off x="793790" y="331255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Technique:</a:t>
            </a:r>
            <a:r>
              <a:rPr lang="en-US" sz="1750" dirty="0">
                <a:solidFill>
                  <a:srgbClr val="272525"/>
                </a:solidFill>
                <a:latin typeface="Lato" pitchFamily="34" charset="0"/>
                <a:ea typeface="Lato" pitchFamily="34" charset="-122"/>
                <a:cs typeface="Lato" pitchFamily="34" charset="-120"/>
              </a:rPr>
              <a:t> We will use </a:t>
            </a:r>
            <a:r>
              <a:rPr lang="en-US" sz="1750" b="1" dirty="0">
                <a:solidFill>
                  <a:srgbClr val="272525"/>
                </a:solidFill>
                <a:latin typeface="Lato" pitchFamily="34" charset="0"/>
                <a:ea typeface="Lato" pitchFamily="34" charset="-122"/>
                <a:cs typeface="Lato" pitchFamily="34" charset="-120"/>
              </a:rPr>
              <a:t>Concatenation</a:t>
            </a:r>
            <a:r>
              <a:rPr lang="en-US" sz="1750" dirty="0">
                <a:solidFill>
                  <a:srgbClr val="272525"/>
                </a:solidFill>
                <a:latin typeface="Lato" pitchFamily="34" charset="0"/>
                <a:ea typeface="Lato" pitchFamily="34" charset="-122"/>
                <a:cs typeface="Lato" pitchFamily="34" charset="-120"/>
              </a:rPr>
              <a:t>.</a:t>
            </a:r>
            <a:endParaRPr lang="en-US" sz="1750" dirty="0"/>
          </a:p>
        </p:txBody>
      </p:sp>
      <p:sp>
        <p:nvSpPr>
          <p:cNvPr id="5" name="Text 3"/>
          <p:cNvSpPr/>
          <p:nvPr/>
        </p:nvSpPr>
        <p:spPr>
          <a:xfrm>
            <a:off x="793790" y="3754755"/>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Description:</a:t>
            </a:r>
            <a:r>
              <a:rPr lang="en-US" sz="1750" dirty="0">
                <a:solidFill>
                  <a:srgbClr val="272525"/>
                </a:solidFill>
                <a:latin typeface="Lato" pitchFamily="34" charset="0"/>
                <a:ea typeface="Lato" pitchFamily="34" charset="-122"/>
                <a:cs typeface="Lato" pitchFamily="34" charset="-120"/>
              </a:rPr>
              <a:t> This is the simplest and most common method for combining the information from the image and text encoders. It is a technique that we will code ourselves.</a:t>
            </a:r>
            <a:endParaRPr lang="en-US" sz="1750" dirty="0"/>
          </a:p>
        </p:txBody>
      </p:sp>
      <p:sp>
        <p:nvSpPr>
          <p:cNvPr id="6" name="Text 4"/>
          <p:cNvSpPr/>
          <p:nvPr/>
        </p:nvSpPr>
        <p:spPr>
          <a:xfrm>
            <a:off x="793790" y="4559856"/>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Process:</a:t>
            </a:r>
            <a:r>
              <a:rPr lang="en-US" sz="1750" dirty="0">
                <a:solidFill>
                  <a:srgbClr val="272525"/>
                </a:solidFill>
                <a:latin typeface="Lato" pitchFamily="34" charset="0"/>
                <a:ea typeface="Lato" pitchFamily="34" charset="-122"/>
                <a:cs typeface="Lato" pitchFamily="34" charset="-120"/>
              </a:rPr>
              <a:t> The feature vector from the image encoder and the feature vector from the text encoder are joined end-to-end to create a single, long multimodal vector.</a:t>
            </a:r>
            <a:endParaRPr lang="en-US" sz="1750" dirty="0"/>
          </a:p>
        </p:txBody>
      </p:sp>
      <p:sp>
        <p:nvSpPr>
          <p:cNvPr id="7" name="Text 5"/>
          <p:cNvSpPr/>
          <p:nvPr/>
        </p:nvSpPr>
        <p:spPr>
          <a:xfrm>
            <a:off x="793790" y="554081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Classifier Layer</a:t>
            </a:r>
            <a:endParaRPr lang="en-US" sz="1750" dirty="0"/>
          </a:p>
        </p:txBody>
      </p:sp>
      <p:sp>
        <p:nvSpPr>
          <p:cNvPr id="8" name="Text 6"/>
          <p:cNvSpPr/>
          <p:nvPr/>
        </p:nvSpPr>
        <p:spPr>
          <a:xfrm>
            <a:off x="793790" y="615886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Model/Layer:</a:t>
            </a:r>
            <a:r>
              <a:rPr lang="en-US" sz="1750" dirty="0">
                <a:solidFill>
                  <a:srgbClr val="272525"/>
                </a:solidFill>
                <a:latin typeface="Lato" pitchFamily="34" charset="0"/>
                <a:ea typeface="Lato" pitchFamily="34" charset="-122"/>
                <a:cs typeface="Lato" pitchFamily="34" charset="-120"/>
              </a:rPr>
              <a:t> The final prediction is made using a standard </a:t>
            </a:r>
            <a:r>
              <a:rPr lang="en-US" sz="1750" b="1" dirty="0">
                <a:solidFill>
                  <a:srgbClr val="272525"/>
                </a:solidFill>
                <a:latin typeface="Lato" pitchFamily="34" charset="0"/>
                <a:ea typeface="Lato" pitchFamily="34" charset="-122"/>
                <a:cs typeface="Lato" pitchFamily="34" charset="-120"/>
              </a:rPr>
              <a:t>Linear layer</a:t>
            </a:r>
            <a:r>
              <a:rPr lang="en-US" sz="1750" dirty="0">
                <a:solidFill>
                  <a:srgbClr val="272525"/>
                </a:solidFill>
                <a:latin typeface="Lato" pitchFamily="34" charset="0"/>
                <a:ea typeface="Lato" pitchFamily="34" charset="-122"/>
                <a:cs typeface="Lato" pitchFamily="34" charset="-120"/>
              </a:rPr>
              <a:t> (in PyTorch) or </a:t>
            </a:r>
            <a:r>
              <a:rPr lang="en-US" sz="1750" b="1" dirty="0">
                <a:solidFill>
                  <a:srgbClr val="272525"/>
                </a:solidFill>
                <a:latin typeface="Lato" pitchFamily="34" charset="0"/>
                <a:ea typeface="Lato" pitchFamily="34" charset="-122"/>
                <a:cs typeface="Lato" pitchFamily="34" charset="-120"/>
              </a:rPr>
              <a:t>Dense layer</a:t>
            </a:r>
            <a:r>
              <a:rPr lang="en-US" sz="1750" dirty="0">
                <a:solidFill>
                  <a:srgbClr val="272525"/>
                </a:solidFill>
                <a:latin typeface="Lato" pitchFamily="34" charset="0"/>
                <a:ea typeface="Lato" pitchFamily="34" charset="-122"/>
                <a:cs typeface="Lato" pitchFamily="34" charset="-120"/>
              </a:rPr>
              <a:t> (in TensorFlow).</a:t>
            </a:r>
            <a:endParaRPr lang="en-US" sz="1750" dirty="0"/>
          </a:p>
        </p:txBody>
      </p:sp>
      <p:sp>
        <p:nvSpPr>
          <p:cNvPr id="9" name="Text 7"/>
          <p:cNvSpPr/>
          <p:nvPr/>
        </p:nvSpPr>
        <p:spPr>
          <a:xfrm>
            <a:off x="793790" y="660106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Activation Function:</a:t>
            </a:r>
            <a:r>
              <a:rPr lang="en-US" sz="1750" dirty="0">
                <a:solidFill>
                  <a:srgbClr val="272525"/>
                </a:solidFill>
                <a:latin typeface="Lato" pitchFamily="34" charset="0"/>
                <a:ea typeface="Lato" pitchFamily="34" charset="-122"/>
                <a:cs typeface="Lato" pitchFamily="34" charset="-120"/>
              </a:rPr>
              <a:t> A </a:t>
            </a:r>
            <a:r>
              <a:rPr lang="en-US" sz="1750" b="1" dirty="0">
                <a:solidFill>
                  <a:srgbClr val="272525"/>
                </a:solidFill>
                <a:latin typeface="Lato" pitchFamily="34" charset="0"/>
                <a:ea typeface="Lato" pitchFamily="34" charset="-122"/>
                <a:cs typeface="Lato" pitchFamily="34" charset="-120"/>
              </a:rPr>
              <a:t>Softmax</a:t>
            </a:r>
            <a:r>
              <a:rPr lang="en-US" sz="1750" dirty="0">
                <a:solidFill>
                  <a:srgbClr val="272525"/>
                </a:solidFill>
                <a:latin typeface="Lato" pitchFamily="34" charset="0"/>
                <a:ea typeface="Lato" pitchFamily="34" charset="-122"/>
                <a:cs typeface="Lato" pitchFamily="34" charset="-120"/>
              </a:rPr>
              <a:t> activation function is applied to the output of this layer.</a:t>
            </a:r>
            <a:endParaRPr lang="en-US" sz="1750" dirty="0"/>
          </a:p>
        </p:txBody>
      </p:sp>
      <p:sp>
        <p:nvSpPr>
          <p:cNvPr id="10" name="Text 8"/>
          <p:cNvSpPr/>
          <p:nvPr/>
        </p:nvSpPr>
        <p:spPr>
          <a:xfrm>
            <a:off x="793790" y="7043261"/>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This converts the model's raw output into a list of probabilities for each disease class (e.g., [Melanoma: 91%, Nevus: 5%, ...]).</a:t>
            </a:r>
            <a:endParaRPr lang="en-US" sz="1750" dirty="0"/>
          </a:p>
        </p:txBody>
      </p:sp>
      <p:pic>
        <p:nvPicPr>
          <p:cNvPr id="11" name="Picture 10">
            <a:extLst>
              <a:ext uri="{FF2B5EF4-FFF2-40B4-BE49-F238E27FC236}">
                <a16:creationId xmlns:a16="http://schemas.microsoft.com/office/drawing/2014/main" id="{460F6C44-C27C-032E-C731-46A5FA25DD8D}"/>
              </a:ext>
            </a:extLst>
          </p:cNvPr>
          <p:cNvPicPr>
            <a:picLocks noChangeAspect="1"/>
          </p:cNvPicPr>
          <p:nvPr/>
        </p:nvPicPr>
        <p:blipFill>
          <a:blip r:embed="rId3"/>
          <a:stretch>
            <a:fillRect/>
          </a:stretch>
        </p:blipFill>
        <p:spPr>
          <a:xfrm>
            <a:off x="12430125" y="7610918"/>
            <a:ext cx="2200275" cy="5143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16863" y="484703"/>
            <a:ext cx="2215634" cy="275392"/>
          </a:xfrm>
          <a:prstGeom prst="rect">
            <a:avLst/>
          </a:prstGeom>
          <a:noFill/>
          <a:ln/>
        </p:spPr>
        <p:txBody>
          <a:bodyPr wrap="none" lIns="0" tIns="0" rIns="0" bIns="0" rtlCol="0" anchor="t"/>
          <a:lstStyle/>
          <a:p>
            <a:pPr marL="0" indent="0" algn="l">
              <a:lnSpc>
                <a:spcPts val="2150"/>
              </a:lnSpc>
              <a:buNone/>
            </a:pPr>
            <a:r>
              <a:rPr lang="en-US" sz="1700" dirty="0">
                <a:solidFill>
                  <a:srgbClr val="312F2B"/>
                </a:solidFill>
                <a:latin typeface="Gelasio" pitchFamily="34" charset="0"/>
                <a:ea typeface="Gelasio" pitchFamily="34" charset="-122"/>
                <a:cs typeface="Gelasio" pitchFamily="34" charset="-120"/>
              </a:rPr>
              <a:t>Demonstrating Impact</a:t>
            </a:r>
            <a:endParaRPr lang="en-US" sz="1700" dirty="0"/>
          </a:p>
        </p:txBody>
      </p:sp>
      <p:sp>
        <p:nvSpPr>
          <p:cNvPr id="3" name="Text 1"/>
          <p:cNvSpPr/>
          <p:nvPr/>
        </p:nvSpPr>
        <p:spPr>
          <a:xfrm>
            <a:off x="616863" y="936308"/>
            <a:ext cx="7268885" cy="550783"/>
          </a:xfrm>
          <a:prstGeom prst="rect">
            <a:avLst/>
          </a:prstGeom>
          <a:noFill/>
          <a:ln/>
        </p:spPr>
        <p:txBody>
          <a:bodyPr wrap="none" lIns="0" tIns="0" rIns="0" bIns="0" rtlCol="0" anchor="t"/>
          <a:lstStyle/>
          <a:p>
            <a:pPr marL="0" indent="0" algn="l">
              <a:lnSpc>
                <a:spcPts val="4300"/>
              </a:lnSpc>
              <a:buNone/>
            </a:pPr>
            <a:r>
              <a:rPr lang="en-US" sz="3450" dirty="0">
                <a:solidFill>
                  <a:srgbClr val="312F2B"/>
                </a:solidFill>
                <a:latin typeface="Gelasio" pitchFamily="34" charset="0"/>
                <a:ea typeface="Gelasio" pitchFamily="34" charset="-122"/>
                <a:cs typeface="Gelasio" pitchFamily="34" charset="-120"/>
              </a:rPr>
              <a:t>Unique Contributions &amp; Experiments</a:t>
            </a:r>
            <a:endParaRPr lang="en-US" sz="3450" dirty="0"/>
          </a:p>
        </p:txBody>
      </p:sp>
      <p:sp>
        <p:nvSpPr>
          <p:cNvPr id="4" name="Shape 2"/>
          <p:cNvSpPr/>
          <p:nvPr/>
        </p:nvSpPr>
        <p:spPr>
          <a:xfrm>
            <a:off x="616863" y="1751409"/>
            <a:ext cx="13396674" cy="1061323"/>
          </a:xfrm>
          <a:prstGeom prst="roundRect">
            <a:avLst>
              <a:gd name="adj" fmla="val 6976"/>
            </a:avLst>
          </a:prstGeom>
          <a:solidFill>
            <a:srgbClr val="FFFFFF">
              <a:alpha val="95000"/>
            </a:srgbClr>
          </a:solidFill>
          <a:ln w="22860">
            <a:solidFill>
              <a:srgbClr val="CECEC9"/>
            </a:solidFill>
            <a:prstDash val="solid"/>
          </a:ln>
        </p:spPr>
      </p:sp>
      <p:sp>
        <p:nvSpPr>
          <p:cNvPr id="5" name="Shape 3"/>
          <p:cNvSpPr/>
          <p:nvPr/>
        </p:nvSpPr>
        <p:spPr>
          <a:xfrm>
            <a:off x="639723" y="1774269"/>
            <a:ext cx="705088" cy="1015603"/>
          </a:xfrm>
          <a:prstGeom prst="roundRect">
            <a:avLst>
              <a:gd name="adj" fmla="val 6610"/>
            </a:avLst>
          </a:prstGeom>
          <a:solidFill>
            <a:srgbClr val="E8E8E3"/>
          </a:solidFill>
          <a:ln/>
        </p:spPr>
      </p:sp>
      <p:sp>
        <p:nvSpPr>
          <p:cNvPr id="6" name="Text 4"/>
          <p:cNvSpPr/>
          <p:nvPr/>
        </p:nvSpPr>
        <p:spPr>
          <a:xfrm>
            <a:off x="856298" y="2116812"/>
            <a:ext cx="264319" cy="330517"/>
          </a:xfrm>
          <a:prstGeom prst="rect">
            <a:avLst/>
          </a:prstGeom>
          <a:noFill/>
          <a:ln/>
        </p:spPr>
        <p:txBody>
          <a:bodyPr wrap="none" lIns="0" tIns="0" rIns="0" bIns="0" rtlCol="0" anchor="t"/>
          <a:lstStyle/>
          <a:p>
            <a:pPr marL="0" indent="0" algn="l">
              <a:lnSpc>
                <a:spcPts val="2050"/>
              </a:lnSpc>
              <a:buNone/>
            </a:pPr>
            <a:r>
              <a:rPr lang="en-US" sz="2050" dirty="0">
                <a:solidFill>
                  <a:srgbClr val="272525"/>
                </a:solidFill>
                <a:latin typeface="Gelasio" pitchFamily="34" charset="0"/>
                <a:ea typeface="Gelasio" pitchFamily="34" charset="-122"/>
                <a:cs typeface="Gelasio" pitchFamily="34" charset="-120"/>
              </a:rPr>
              <a:t>1</a:t>
            </a:r>
            <a:endParaRPr lang="en-US" sz="2050" dirty="0"/>
          </a:p>
        </p:txBody>
      </p:sp>
      <p:sp>
        <p:nvSpPr>
          <p:cNvPr id="7" name="Text 5"/>
          <p:cNvSpPr/>
          <p:nvPr/>
        </p:nvSpPr>
        <p:spPr>
          <a:xfrm>
            <a:off x="1521023" y="1950482"/>
            <a:ext cx="2203490" cy="275392"/>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Gelasio" pitchFamily="34" charset="0"/>
                <a:ea typeface="Gelasio" pitchFamily="34" charset="-122"/>
                <a:cs typeface="Gelasio" pitchFamily="34" charset="-120"/>
              </a:rPr>
              <a:t>Encoder Showdown</a:t>
            </a:r>
            <a:endParaRPr lang="en-US" sz="1700" dirty="0"/>
          </a:p>
        </p:txBody>
      </p:sp>
      <p:sp>
        <p:nvSpPr>
          <p:cNvPr id="8" name="Text 6"/>
          <p:cNvSpPr/>
          <p:nvPr/>
        </p:nvSpPr>
        <p:spPr>
          <a:xfrm>
            <a:off x="1521023" y="2331601"/>
            <a:ext cx="12469654" cy="282059"/>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Lato" pitchFamily="34" charset="0"/>
                <a:ea typeface="Lato" pitchFamily="34" charset="-122"/>
                <a:cs typeface="Lato" pitchFamily="34" charset="-120"/>
              </a:rPr>
              <a:t>Compare CNN vs. Vision Transformer image encoders for accuracy.</a:t>
            </a:r>
            <a:endParaRPr lang="en-US" sz="1350" dirty="0"/>
          </a:p>
        </p:txBody>
      </p:sp>
      <p:sp>
        <p:nvSpPr>
          <p:cNvPr id="9" name="Shape 7"/>
          <p:cNvSpPr/>
          <p:nvPr/>
        </p:nvSpPr>
        <p:spPr>
          <a:xfrm>
            <a:off x="616863" y="2988945"/>
            <a:ext cx="13396674" cy="1061323"/>
          </a:xfrm>
          <a:prstGeom prst="roundRect">
            <a:avLst>
              <a:gd name="adj" fmla="val 6976"/>
            </a:avLst>
          </a:prstGeom>
          <a:solidFill>
            <a:srgbClr val="FFFFFF">
              <a:alpha val="95000"/>
            </a:srgbClr>
          </a:solidFill>
          <a:ln w="22860">
            <a:solidFill>
              <a:srgbClr val="CECEC9"/>
            </a:solidFill>
            <a:prstDash val="solid"/>
          </a:ln>
        </p:spPr>
      </p:sp>
      <p:sp>
        <p:nvSpPr>
          <p:cNvPr id="10" name="Shape 8"/>
          <p:cNvSpPr/>
          <p:nvPr/>
        </p:nvSpPr>
        <p:spPr>
          <a:xfrm>
            <a:off x="639723" y="3011805"/>
            <a:ext cx="705088" cy="1015603"/>
          </a:xfrm>
          <a:prstGeom prst="roundRect">
            <a:avLst>
              <a:gd name="adj" fmla="val 6610"/>
            </a:avLst>
          </a:prstGeom>
          <a:solidFill>
            <a:srgbClr val="E8E8E3"/>
          </a:solidFill>
          <a:ln/>
        </p:spPr>
      </p:sp>
      <p:sp>
        <p:nvSpPr>
          <p:cNvPr id="11" name="Text 9"/>
          <p:cNvSpPr/>
          <p:nvPr/>
        </p:nvSpPr>
        <p:spPr>
          <a:xfrm>
            <a:off x="856298" y="3354348"/>
            <a:ext cx="264319" cy="330517"/>
          </a:xfrm>
          <a:prstGeom prst="rect">
            <a:avLst/>
          </a:prstGeom>
          <a:noFill/>
          <a:ln/>
        </p:spPr>
        <p:txBody>
          <a:bodyPr wrap="none" lIns="0" tIns="0" rIns="0" bIns="0" rtlCol="0" anchor="t"/>
          <a:lstStyle/>
          <a:p>
            <a:pPr marL="0" indent="0" algn="l">
              <a:lnSpc>
                <a:spcPts val="2050"/>
              </a:lnSpc>
              <a:buNone/>
            </a:pPr>
            <a:r>
              <a:rPr lang="en-US" sz="2050" dirty="0">
                <a:solidFill>
                  <a:srgbClr val="272525"/>
                </a:solidFill>
                <a:latin typeface="Gelasio" pitchFamily="34" charset="0"/>
                <a:ea typeface="Gelasio" pitchFamily="34" charset="-122"/>
                <a:cs typeface="Gelasio" pitchFamily="34" charset="-120"/>
              </a:rPr>
              <a:t>2</a:t>
            </a:r>
            <a:endParaRPr lang="en-US" sz="2050" dirty="0"/>
          </a:p>
        </p:txBody>
      </p:sp>
      <p:sp>
        <p:nvSpPr>
          <p:cNvPr id="12" name="Text 10"/>
          <p:cNvSpPr/>
          <p:nvPr/>
        </p:nvSpPr>
        <p:spPr>
          <a:xfrm>
            <a:off x="1521023" y="3188018"/>
            <a:ext cx="3221593" cy="275392"/>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Gelasio" pitchFamily="34" charset="0"/>
                <a:ea typeface="Gelasio" pitchFamily="34" charset="-122"/>
                <a:cs typeface="Gelasio" pitchFamily="34" charset="-120"/>
              </a:rPr>
              <a:t>Domain-Specific Knowledge Test</a:t>
            </a:r>
            <a:endParaRPr lang="en-US" sz="1700" dirty="0"/>
          </a:p>
        </p:txBody>
      </p:sp>
      <p:sp>
        <p:nvSpPr>
          <p:cNvPr id="13" name="Text 11"/>
          <p:cNvSpPr/>
          <p:nvPr/>
        </p:nvSpPr>
        <p:spPr>
          <a:xfrm>
            <a:off x="1521023" y="3569137"/>
            <a:ext cx="12469654" cy="282059"/>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Lato" pitchFamily="34" charset="0"/>
                <a:ea typeface="Lato" pitchFamily="34" charset="-122"/>
                <a:cs typeface="Lato" pitchFamily="34" charset="-120"/>
              </a:rPr>
              <a:t>Evaluate general BERT vs. specialised ClinicalBERT performance.</a:t>
            </a:r>
            <a:endParaRPr lang="en-US" sz="1350" dirty="0"/>
          </a:p>
        </p:txBody>
      </p:sp>
      <p:sp>
        <p:nvSpPr>
          <p:cNvPr id="14" name="Shape 12"/>
          <p:cNvSpPr/>
          <p:nvPr/>
        </p:nvSpPr>
        <p:spPr>
          <a:xfrm>
            <a:off x="616863" y="4226481"/>
            <a:ext cx="13396674" cy="1061323"/>
          </a:xfrm>
          <a:prstGeom prst="roundRect">
            <a:avLst>
              <a:gd name="adj" fmla="val 6976"/>
            </a:avLst>
          </a:prstGeom>
          <a:solidFill>
            <a:srgbClr val="FFFFFF">
              <a:alpha val="95000"/>
            </a:srgbClr>
          </a:solidFill>
          <a:ln w="22860">
            <a:solidFill>
              <a:srgbClr val="CECEC9"/>
            </a:solidFill>
            <a:prstDash val="solid"/>
          </a:ln>
        </p:spPr>
      </p:sp>
      <p:sp>
        <p:nvSpPr>
          <p:cNvPr id="15" name="Shape 13"/>
          <p:cNvSpPr/>
          <p:nvPr/>
        </p:nvSpPr>
        <p:spPr>
          <a:xfrm>
            <a:off x="639723" y="4249341"/>
            <a:ext cx="705088" cy="1015603"/>
          </a:xfrm>
          <a:prstGeom prst="roundRect">
            <a:avLst>
              <a:gd name="adj" fmla="val 6610"/>
            </a:avLst>
          </a:prstGeom>
          <a:solidFill>
            <a:srgbClr val="E8E8E3"/>
          </a:solidFill>
          <a:ln/>
        </p:spPr>
      </p:sp>
      <p:sp>
        <p:nvSpPr>
          <p:cNvPr id="16" name="Text 14"/>
          <p:cNvSpPr/>
          <p:nvPr/>
        </p:nvSpPr>
        <p:spPr>
          <a:xfrm>
            <a:off x="856298" y="4591883"/>
            <a:ext cx="264319" cy="330517"/>
          </a:xfrm>
          <a:prstGeom prst="rect">
            <a:avLst/>
          </a:prstGeom>
          <a:noFill/>
          <a:ln/>
        </p:spPr>
        <p:txBody>
          <a:bodyPr wrap="none" lIns="0" tIns="0" rIns="0" bIns="0" rtlCol="0" anchor="t"/>
          <a:lstStyle/>
          <a:p>
            <a:pPr marL="0" indent="0" algn="l">
              <a:lnSpc>
                <a:spcPts val="2050"/>
              </a:lnSpc>
              <a:buNone/>
            </a:pPr>
            <a:r>
              <a:rPr lang="en-US" sz="2050" dirty="0">
                <a:solidFill>
                  <a:srgbClr val="272525"/>
                </a:solidFill>
                <a:latin typeface="Gelasio" pitchFamily="34" charset="0"/>
                <a:ea typeface="Gelasio" pitchFamily="34" charset="-122"/>
                <a:cs typeface="Gelasio" pitchFamily="34" charset="-120"/>
              </a:rPr>
              <a:t>3</a:t>
            </a:r>
            <a:endParaRPr lang="en-US" sz="2050" dirty="0"/>
          </a:p>
        </p:txBody>
      </p:sp>
      <p:sp>
        <p:nvSpPr>
          <p:cNvPr id="17" name="Text 15"/>
          <p:cNvSpPr/>
          <p:nvPr/>
        </p:nvSpPr>
        <p:spPr>
          <a:xfrm>
            <a:off x="1521023" y="4425553"/>
            <a:ext cx="2203490" cy="275392"/>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Gelasio" pitchFamily="34" charset="0"/>
                <a:ea typeface="Gelasio" pitchFamily="34" charset="-122"/>
                <a:cs typeface="Gelasio" pitchFamily="34" charset="-120"/>
              </a:rPr>
              <a:t>Ablation Study</a:t>
            </a:r>
            <a:endParaRPr lang="en-US" sz="1700" dirty="0"/>
          </a:p>
        </p:txBody>
      </p:sp>
      <p:sp>
        <p:nvSpPr>
          <p:cNvPr id="18" name="Text 16"/>
          <p:cNvSpPr/>
          <p:nvPr/>
        </p:nvSpPr>
        <p:spPr>
          <a:xfrm>
            <a:off x="1521023" y="4806672"/>
            <a:ext cx="12469654" cy="282059"/>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Lato" pitchFamily="34" charset="0"/>
                <a:ea typeface="Lato" pitchFamily="34" charset="-122"/>
                <a:cs typeface="Lato" pitchFamily="34" charset="-120"/>
              </a:rPr>
              <a:t>Prove multimodal approach superiority over single-modality models.</a:t>
            </a:r>
            <a:endParaRPr lang="en-US" sz="1350" dirty="0"/>
          </a:p>
        </p:txBody>
      </p:sp>
      <p:sp>
        <p:nvSpPr>
          <p:cNvPr id="19" name="Shape 17"/>
          <p:cNvSpPr/>
          <p:nvPr/>
        </p:nvSpPr>
        <p:spPr>
          <a:xfrm>
            <a:off x="616863" y="5464016"/>
            <a:ext cx="13396674" cy="1061323"/>
          </a:xfrm>
          <a:prstGeom prst="roundRect">
            <a:avLst>
              <a:gd name="adj" fmla="val 6976"/>
            </a:avLst>
          </a:prstGeom>
          <a:solidFill>
            <a:srgbClr val="FFFFFF">
              <a:alpha val="95000"/>
            </a:srgbClr>
          </a:solidFill>
          <a:ln w="22860">
            <a:solidFill>
              <a:srgbClr val="CECEC9"/>
            </a:solidFill>
            <a:prstDash val="solid"/>
          </a:ln>
        </p:spPr>
      </p:sp>
      <p:sp>
        <p:nvSpPr>
          <p:cNvPr id="20" name="Shape 18"/>
          <p:cNvSpPr/>
          <p:nvPr/>
        </p:nvSpPr>
        <p:spPr>
          <a:xfrm>
            <a:off x="639723" y="5486876"/>
            <a:ext cx="705088" cy="1015603"/>
          </a:xfrm>
          <a:prstGeom prst="roundRect">
            <a:avLst>
              <a:gd name="adj" fmla="val 6610"/>
            </a:avLst>
          </a:prstGeom>
          <a:solidFill>
            <a:srgbClr val="E8E8E3"/>
          </a:solidFill>
          <a:ln/>
        </p:spPr>
      </p:sp>
      <p:sp>
        <p:nvSpPr>
          <p:cNvPr id="21" name="Text 19"/>
          <p:cNvSpPr/>
          <p:nvPr/>
        </p:nvSpPr>
        <p:spPr>
          <a:xfrm>
            <a:off x="856298" y="5829419"/>
            <a:ext cx="264319" cy="330517"/>
          </a:xfrm>
          <a:prstGeom prst="rect">
            <a:avLst/>
          </a:prstGeom>
          <a:noFill/>
          <a:ln/>
        </p:spPr>
        <p:txBody>
          <a:bodyPr wrap="none" lIns="0" tIns="0" rIns="0" bIns="0" rtlCol="0" anchor="t"/>
          <a:lstStyle/>
          <a:p>
            <a:pPr marL="0" indent="0" algn="l">
              <a:lnSpc>
                <a:spcPts val="2050"/>
              </a:lnSpc>
              <a:buNone/>
            </a:pPr>
            <a:r>
              <a:rPr lang="en-US" sz="2050" dirty="0">
                <a:solidFill>
                  <a:srgbClr val="272525"/>
                </a:solidFill>
                <a:latin typeface="Gelasio" pitchFamily="34" charset="0"/>
                <a:ea typeface="Gelasio" pitchFamily="34" charset="-122"/>
                <a:cs typeface="Gelasio" pitchFamily="34" charset="-120"/>
              </a:rPr>
              <a:t>4</a:t>
            </a:r>
            <a:endParaRPr lang="en-US" sz="2050" dirty="0"/>
          </a:p>
        </p:txBody>
      </p:sp>
      <p:sp>
        <p:nvSpPr>
          <p:cNvPr id="22" name="Text 20"/>
          <p:cNvSpPr/>
          <p:nvPr/>
        </p:nvSpPr>
        <p:spPr>
          <a:xfrm>
            <a:off x="1521023" y="5663089"/>
            <a:ext cx="2844284" cy="275392"/>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Gelasio" pitchFamily="34" charset="0"/>
                <a:ea typeface="Gelasio" pitchFamily="34" charset="-122"/>
                <a:cs typeface="Gelasio" pitchFamily="34" charset="-120"/>
              </a:rPr>
              <a:t>Cross-Dataset Generalisation</a:t>
            </a:r>
            <a:endParaRPr lang="en-US" sz="1700" dirty="0"/>
          </a:p>
        </p:txBody>
      </p:sp>
      <p:sp>
        <p:nvSpPr>
          <p:cNvPr id="23" name="Text 21"/>
          <p:cNvSpPr/>
          <p:nvPr/>
        </p:nvSpPr>
        <p:spPr>
          <a:xfrm>
            <a:off x="1521023" y="6044208"/>
            <a:ext cx="12469654" cy="282059"/>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Lato" pitchFamily="34" charset="0"/>
                <a:ea typeface="Lato" pitchFamily="34" charset="-122"/>
                <a:cs typeface="Lato" pitchFamily="34" charset="-120"/>
              </a:rPr>
              <a:t>Test model robustness on unseen datasets (e.g., ISIC 2018).</a:t>
            </a:r>
            <a:endParaRPr lang="en-US" sz="1350" dirty="0"/>
          </a:p>
        </p:txBody>
      </p:sp>
      <p:sp>
        <p:nvSpPr>
          <p:cNvPr id="24" name="Shape 22"/>
          <p:cNvSpPr/>
          <p:nvPr/>
        </p:nvSpPr>
        <p:spPr>
          <a:xfrm>
            <a:off x="616863" y="6701552"/>
            <a:ext cx="13396674" cy="1061323"/>
          </a:xfrm>
          <a:prstGeom prst="roundRect">
            <a:avLst>
              <a:gd name="adj" fmla="val 6976"/>
            </a:avLst>
          </a:prstGeom>
          <a:solidFill>
            <a:srgbClr val="FFFFFF">
              <a:alpha val="95000"/>
            </a:srgbClr>
          </a:solidFill>
          <a:ln w="22860">
            <a:solidFill>
              <a:srgbClr val="CECEC9"/>
            </a:solidFill>
            <a:prstDash val="solid"/>
          </a:ln>
        </p:spPr>
      </p:sp>
      <p:sp>
        <p:nvSpPr>
          <p:cNvPr id="25" name="Shape 23"/>
          <p:cNvSpPr/>
          <p:nvPr/>
        </p:nvSpPr>
        <p:spPr>
          <a:xfrm>
            <a:off x="639723" y="6724412"/>
            <a:ext cx="705088" cy="1015603"/>
          </a:xfrm>
          <a:prstGeom prst="roundRect">
            <a:avLst>
              <a:gd name="adj" fmla="val 6610"/>
            </a:avLst>
          </a:prstGeom>
          <a:solidFill>
            <a:srgbClr val="E8E8E3"/>
          </a:solidFill>
          <a:ln/>
        </p:spPr>
      </p:sp>
      <p:sp>
        <p:nvSpPr>
          <p:cNvPr id="26" name="Text 24"/>
          <p:cNvSpPr/>
          <p:nvPr/>
        </p:nvSpPr>
        <p:spPr>
          <a:xfrm>
            <a:off x="856298" y="7066955"/>
            <a:ext cx="264319" cy="330517"/>
          </a:xfrm>
          <a:prstGeom prst="rect">
            <a:avLst/>
          </a:prstGeom>
          <a:noFill/>
          <a:ln/>
        </p:spPr>
        <p:txBody>
          <a:bodyPr wrap="none" lIns="0" tIns="0" rIns="0" bIns="0" rtlCol="0" anchor="t"/>
          <a:lstStyle/>
          <a:p>
            <a:pPr marL="0" indent="0" algn="l">
              <a:lnSpc>
                <a:spcPts val="2050"/>
              </a:lnSpc>
              <a:buNone/>
            </a:pPr>
            <a:r>
              <a:rPr lang="en-US" sz="2050" dirty="0">
                <a:solidFill>
                  <a:srgbClr val="272525"/>
                </a:solidFill>
                <a:latin typeface="Gelasio" pitchFamily="34" charset="0"/>
                <a:ea typeface="Gelasio" pitchFamily="34" charset="-122"/>
                <a:cs typeface="Gelasio" pitchFamily="34" charset="-120"/>
              </a:rPr>
              <a:t>5</a:t>
            </a:r>
            <a:endParaRPr lang="en-US" sz="2050" dirty="0"/>
          </a:p>
        </p:txBody>
      </p:sp>
      <p:sp>
        <p:nvSpPr>
          <p:cNvPr id="27" name="Text 25"/>
          <p:cNvSpPr/>
          <p:nvPr/>
        </p:nvSpPr>
        <p:spPr>
          <a:xfrm>
            <a:off x="1521023" y="6900624"/>
            <a:ext cx="3420666" cy="275392"/>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Gelasio" pitchFamily="34" charset="0"/>
                <a:ea typeface="Gelasio" pitchFamily="34" charset="-122"/>
                <a:cs typeface="Gelasio" pitchFamily="34" charset="-120"/>
              </a:rPr>
              <a:t>Generative Report Quality Analysis</a:t>
            </a:r>
            <a:endParaRPr lang="en-US" sz="1700" dirty="0"/>
          </a:p>
        </p:txBody>
      </p:sp>
      <p:sp>
        <p:nvSpPr>
          <p:cNvPr id="28" name="Text 26"/>
          <p:cNvSpPr/>
          <p:nvPr/>
        </p:nvSpPr>
        <p:spPr>
          <a:xfrm>
            <a:off x="1521023" y="7281743"/>
            <a:ext cx="12469654" cy="282059"/>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Lato" pitchFamily="34" charset="0"/>
                <a:ea typeface="Lato" pitchFamily="34" charset="-122"/>
                <a:cs typeface="Lato" pitchFamily="34" charset="-120"/>
              </a:rPr>
              <a:t>Assess LLM output for clinical relevance and keyword inclusion.</a:t>
            </a:r>
            <a:endParaRPr lang="en-US" sz="1350" dirty="0"/>
          </a:p>
        </p:txBody>
      </p:sp>
      <p:pic>
        <p:nvPicPr>
          <p:cNvPr id="29" name="Picture 28">
            <a:extLst>
              <a:ext uri="{FF2B5EF4-FFF2-40B4-BE49-F238E27FC236}">
                <a16:creationId xmlns:a16="http://schemas.microsoft.com/office/drawing/2014/main" id="{CE1171AA-C449-2799-CBC3-E6EB01D4D4C4}"/>
              </a:ext>
            </a:extLst>
          </p:cNvPr>
          <p:cNvPicPr>
            <a:picLocks noChangeAspect="1"/>
          </p:cNvPicPr>
          <p:nvPr/>
        </p:nvPicPr>
        <p:blipFill>
          <a:blip r:embed="rId3"/>
          <a:stretch>
            <a:fillRect/>
          </a:stretch>
        </p:blipFill>
        <p:spPr>
          <a:xfrm>
            <a:off x="12430125" y="7794774"/>
            <a:ext cx="2200275" cy="36239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39017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References(Links):-</a:t>
            </a:r>
            <a:endParaRPr lang="en-US" sz="4450" dirty="0"/>
          </a:p>
        </p:txBody>
      </p:sp>
      <p:sp>
        <p:nvSpPr>
          <p:cNvPr id="3" name="Text 1"/>
          <p:cNvSpPr/>
          <p:nvPr/>
        </p:nvSpPr>
        <p:spPr>
          <a:xfrm>
            <a:off x="793790" y="255258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Primary Datasets: The ISIC (International Skin Imaging Collaboration) Archive. This is not a single dataset but a collection from yearly challenges. ○ ISIC 2020: Contains over 33,000 images and metadata. Focuses on melanoma detection. </a:t>
            </a:r>
            <a:endParaRPr lang="en-US" sz="1750" dirty="0"/>
          </a:p>
        </p:txBody>
      </p:sp>
      <p:sp>
        <p:nvSpPr>
          <p:cNvPr id="4" name="Text 2"/>
          <p:cNvSpPr/>
          <p:nvPr/>
        </p:nvSpPr>
        <p:spPr>
          <a:xfrm>
            <a:off x="793790" y="353353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 Link: </a:t>
            </a:r>
            <a:r>
              <a:rPr lang="en-US" sz="1750" u="sng" dirty="0">
                <a:solidFill>
                  <a:srgbClr val="5E98F1"/>
                </a:solidFill>
                <a:latin typeface="Lato" pitchFamily="34" charset="0"/>
                <a:ea typeface="Lato" pitchFamily="34" charset="-122"/>
                <a:cs typeface="Lato" pitchFamily="34" charset="-120"/>
                <a:hlinkClick r:id="rId3">
                  <a:extLst>
                    <a:ext uri="{A12FA001-AC4F-418D-AE19-62706E023703}">
                      <ahyp:hlinkClr xmlns:ahyp="http://schemas.microsoft.com/office/drawing/2018/hyperlinkcolor" val="tx"/>
                    </a:ext>
                  </a:extLst>
                </a:hlinkClick>
              </a:rPr>
              <a:t>https://challenge2020.isic-archive.com/</a:t>
            </a:r>
            <a:r>
              <a:rPr lang="en-US" sz="1750" dirty="0">
                <a:solidFill>
                  <a:srgbClr val="272525"/>
                </a:solidFill>
                <a:latin typeface="Lato" pitchFamily="34" charset="0"/>
                <a:ea typeface="Lato" pitchFamily="34" charset="-122"/>
                <a:cs typeface="Lato" pitchFamily="34" charset="-120"/>
              </a:rPr>
              <a:t> ○ ISIC 2019: Contains over 25,000 images with 8 diagnostic categories.</a:t>
            </a:r>
            <a:endParaRPr lang="en-US" sz="1750" dirty="0"/>
          </a:p>
        </p:txBody>
      </p:sp>
      <p:sp>
        <p:nvSpPr>
          <p:cNvPr id="5" name="Text 3"/>
          <p:cNvSpPr/>
          <p:nvPr/>
        </p:nvSpPr>
        <p:spPr>
          <a:xfrm>
            <a:off x="793790" y="415159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 ■ Link: </a:t>
            </a:r>
            <a:r>
              <a:rPr lang="en-US" sz="1750" u="sng" dirty="0">
                <a:solidFill>
                  <a:srgbClr val="5E98F1"/>
                </a:solidFill>
                <a:latin typeface="Lato" pitchFamily="34" charset="0"/>
                <a:ea typeface="Lato" pitchFamily="34" charset="-122"/>
                <a:cs typeface="Lato" pitchFamily="34" charset="-120"/>
                <a:hlinkClick r:id="rId4">
                  <a:extLst>
                    <a:ext uri="{A12FA001-AC4F-418D-AE19-62706E023703}">
                      <ahyp:hlinkClr xmlns:ahyp="http://schemas.microsoft.com/office/drawing/2018/hyperlinkcolor" val="tx"/>
                    </a:ext>
                  </a:extLst>
                </a:hlinkClick>
              </a:rPr>
              <a:t>https://challenge2019.isic-archive.com/</a:t>
            </a:r>
            <a:r>
              <a:rPr lang="en-US" sz="1750" dirty="0">
                <a:solidFill>
                  <a:srgbClr val="272525"/>
                </a:solidFill>
                <a:latin typeface="Lato" pitchFamily="34" charset="0"/>
                <a:ea typeface="Lato" pitchFamily="34" charset="-122"/>
                <a:cs typeface="Lato" pitchFamily="34" charset="-120"/>
              </a:rPr>
              <a:t> ○ ISIC 2018: Contains 10,000 images for lesion classification into 7 categories. </a:t>
            </a:r>
            <a:endParaRPr lang="en-US" sz="1750" dirty="0"/>
          </a:p>
        </p:txBody>
      </p:sp>
      <p:sp>
        <p:nvSpPr>
          <p:cNvPr id="6" name="Text 4"/>
          <p:cNvSpPr/>
          <p:nvPr/>
        </p:nvSpPr>
        <p:spPr>
          <a:xfrm>
            <a:off x="793790" y="4769644"/>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 Link: </a:t>
            </a:r>
            <a:r>
              <a:rPr lang="en-US" sz="1750" u="sng" dirty="0">
                <a:solidFill>
                  <a:srgbClr val="5E98F1"/>
                </a:solidFill>
                <a:latin typeface="Lato" pitchFamily="34" charset="0"/>
                <a:ea typeface="Lato" pitchFamily="34" charset="-122"/>
                <a:cs typeface="Lato" pitchFamily="34" charset="-120"/>
                <a:hlinkClick r:id="rId5">
                  <a:extLst>
                    <a:ext uri="{A12FA001-AC4F-418D-AE19-62706E023703}">
                      <ahyp:hlinkClr xmlns:ahyp="http://schemas.microsoft.com/office/drawing/2018/hyperlinkcolor" val="tx"/>
                    </a:ext>
                  </a:extLst>
                </a:hlinkClick>
              </a:rPr>
              <a:t>https://challenge2018.isic-archive.com/</a:t>
            </a:r>
            <a:r>
              <a:rPr lang="en-US" sz="1750" dirty="0">
                <a:solidFill>
                  <a:srgbClr val="272525"/>
                </a:solidFill>
                <a:latin typeface="Lato" pitchFamily="34" charset="0"/>
                <a:ea typeface="Lato" pitchFamily="34" charset="-122"/>
                <a:cs typeface="Lato" pitchFamily="34" charset="-120"/>
              </a:rPr>
              <a:t> </a:t>
            </a:r>
            <a:r>
              <a:rPr lang="en-US" sz="1750" u="sng" dirty="0">
                <a:solidFill>
                  <a:srgbClr val="5E98F1"/>
                </a:solidFill>
                <a:latin typeface="Lato" pitchFamily="34" charset="0"/>
                <a:ea typeface="Lato" pitchFamily="34" charset="-122"/>
                <a:cs typeface="Lato" pitchFamily="34" charset="-120"/>
                <a:hlinkClick r:id="rId6">
                  <a:extLst>
                    <a:ext uri="{A12FA001-AC4F-418D-AE19-62706E023703}">
                      <ahyp:hlinkClr xmlns:ahyp="http://schemas.microsoft.com/office/drawing/2018/hyperlinkcolor" val="tx"/>
                    </a:ext>
                  </a:extLst>
                </a:hlinkClick>
              </a:rPr>
              <a:t>https://www.kaggle.com/datasets/kmader/skin-cancer-mnist-ham10000/code</a:t>
            </a:r>
            <a:r>
              <a:rPr lang="en-US" sz="1750" dirty="0">
                <a:solidFill>
                  <a:srgbClr val="272525"/>
                </a:solidFill>
                <a:latin typeface="Lato" pitchFamily="34" charset="0"/>
                <a:ea typeface="Lato" pitchFamily="34" charset="-122"/>
                <a:cs typeface="Lato" pitchFamily="34" charset="-120"/>
              </a:rPr>
              <a:t> </a:t>
            </a:r>
            <a:r>
              <a:rPr lang="en-US" sz="1750" u="sng" dirty="0">
                <a:solidFill>
                  <a:srgbClr val="5E98F1"/>
                </a:solidFill>
                <a:latin typeface="Lato" pitchFamily="34" charset="0"/>
                <a:ea typeface="Lato" pitchFamily="34" charset="-122"/>
                <a:cs typeface="Lato" pitchFamily="34" charset="-120"/>
                <a:hlinkClick r:id="rId7">
                  <a:extLst>
                    <a:ext uri="{A12FA001-AC4F-418D-AE19-62706E023703}">
                      <ahyp:hlinkClr xmlns:ahyp="http://schemas.microsoft.com/office/drawing/2018/hyperlinkcolor" val="tx"/>
                    </a:ext>
                  </a:extLst>
                </a:hlinkClick>
              </a:rPr>
              <a:t>https://www.kaggle.com/code/sujitmishra64/melanoma-detection</a:t>
            </a:r>
            <a:r>
              <a:rPr lang="en-US" sz="1750" dirty="0">
                <a:solidFill>
                  <a:srgbClr val="272525"/>
                </a:solidFill>
                <a:latin typeface="Lato" pitchFamily="34" charset="0"/>
                <a:ea typeface="Lato" pitchFamily="34" charset="-122"/>
                <a:cs typeface="Lato" pitchFamily="34" charset="-120"/>
              </a:rPr>
              <a:t> </a:t>
            </a:r>
            <a:r>
              <a:rPr lang="en-US" sz="1750" u="sng" dirty="0">
                <a:solidFill>
                  <a:srgbClr val="5E98F1"/>
                </a:solidFill>
                <a:latin typeface="Lato" pitchFamily="34" charset="0"/>
                <a:ea typeface="Lato" pitchFamily="34" charset="-122"/>
                <a:cs typeface="Lato" pitchFamily="34" charset="-120"/>
                <a:hlinkClick r:id="rId8">
                  <a:extLst>
                    <a:ext uri="{A12FA001-AC4F-418D-AE19-62706E023703}">
                      <ahyp:hlinkClr xmlns:ahyp="http://schemas.microsoft.com/office/drawing/2018/hyperlinkcolor" val="tx"/>
                    </a:ext>
                  </a:extLst>
                </a:hlinkClick>
              </a:rPr>
              <a:t>https://www.kaggle.com/datasets/fanconic/skin-cancer-malignant-vs-benign/code</a:t>
            </a:r>
            <a:endParaRPr lang="en-US" sz="1750" dirty="0"/>
          </a:p>
        </p:txBody>
      </p:sp>
      <p:sp>
        <p:nvSpPr>
          <p:cNvPr id="7" name="Text 5"/>
          <p:cNvSpPr/>
          <p:nvPr/>
        </p:nvSpPr>
        <p:spPr>
          <a:xfrm>
            <a:off x="793790" y="611350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ISIC Archive Main Page: </a:t>
            </a:r>
            <a:r>
              <a:rPr lang="en-US" sz="1750" u="sng" dirty="0">
                <a:solidFill>
                  <a:srgbClr val="5E98F1"/>
                </a:solidFill>
                <a:latin typeface="Lato" pitchFamily="34" charset="0"/>
                <a:ea typeface="Lato" pitchFamily="34" charset="-122"/>
                <a:cs typeface="Lato" pitchFamily="34" charset="-120"/>
                <a:hlinkClick r:id="rId9">
                  <a:extLst>
                    <a:ext uri="{A12FA001-AC4F-418D-AE19-62706E023703}">
                      <ahyp:hlinkClr xmlns:ahyp="http://schemas.microsoft.com/office/drawing/2018/hyperlinkcolor" val="tx"/>
                    </a:ext>
                  </a:extLst>
                </a:hlinkClick>
              </a:rPr>
              <a:t>https://www.isic-archive.com/</a:t>
            </a:r>
            <a:r>
              <a:rPr lang="en-US" sz="1750" dirty="0">
                <a:solidFill>
                  <a:srgbClr val="272525"/>
                </a:solidFill>
                <a:latin typeface="Lato" pitchFamily="34" charset="0"/>
                <a:ea typeface="Lato" pitchFamily="34" charset="-122"/>
                <a:cs typeface="Lato" pitchFamily="34" charset="-120"/>
              </a:rPr>
              <a:t> ■ 2020 Challenge Dataset (A great starting point): </a:t>
            </a:r>
            <a:r>
              <a:rPr lang="en-US" sz="1750" u="sng" dirty="0">
                <a:solidFill>
                  <a:srgbClr val="5E98F1"/>
                </a:solidFill>
                <a:latin typeface="Lato" pitchFamily="34" charset="0"/>
                <a:ea typeface="Lato" pitchFamily="34" charset="-122"/>
                <a:cs typeface="Lato" pitchFamily="34" charset="-120"/>
                <a:hlinkClick r:id="rId3">
                  <a:extLst>
                    <a:ext uri="{A12FA001-AC4F-418D-AE19-62706E023703}">
                      <ahyp:hlinkClr xmlns:ahyp="http://schemas.microsoft.com/office/drawing/2018/hyperlinkcolor" val="tx"/>
                    </a:ext>
                  </a:extLst>
                </a:hlinkClick>
              </a:rPr>
              <a:t>https://challenge2020.isic-archive.com/</a:t>
            </a:r>
            <a:r>
              <a:rPr lang="en-US" sz="1750" dirty="0">
                <a:solidFill>
                  <a:srgbClr val="272525"/>
                </a:solidFill>
                <a:latin typeface="Lato" pitchFamily="34" charset="0"/>
                <a:ea typeface="Lato" pitchFamily="34" charset="-122"/>
                <a:cs typeface="Lato" pitchFamily="34" charset="-120"/>
              </a:rPr>
              <a:t> ■ </a:t>
            </a:r>
            <a:r>
              <a:rPr lang="en-US" sz="1750" u="sng" dirty="0">
                <a:solidFill>
                  <a:srgbClr val="5E98F1"/>
                </a:solidFill>
                <a:latin typeface="Lato" pitchFamily="34" charset="0"/>
                <a:ea typeface="Lato" pitchFamily="34" charset="-122"/>
                <a:cs typeface="Lato" pitchFamily="34" charset="-120"/>
                <a:hlinkClick r:id="rId10">
                  <a:extLst>
                    <a:ext uri="{A12FA001-AC4F-418D-AE19-62706E023703}">
                      <ahyp:hlinkClr xmlns:ahyp="http://schemas.microsoft.com/office/drawing/2018/hyperlinkcolor" val="tx"/>
                    </a:ext>
                  </a:extLst>
                </a:hlinkClick>
              </a:rPr>
              <a:t>https://openi.nlm.nih.gov/</a:t>
            </a:r>
            <a:endParaRPr lang="en-US" sz="1750" dirty="0"/>
          </a:p>
        </p:txBody>
      </p:sp>
      <p:pic>
        <p:nvPicPr>
          <p:cNvPr id="8" name="Picture 7">
            <a:extLst>
              <a:ext uri="{FF2B5EF4-FFF2-40B4-BE49-F238E27FC236}">
                <a16:creationId xmlns:a16="http://schemas.microsoft.com/office/drawing/2014/main" id="{BDC9B6D2-AB79-F757-489A-45ACB7A4C70A}"/>
              </a:ext>
            </a:extLst>
          </p:cNvPr>
          <p:cNvPicPr>
            <a:picLocks noChangeAspect="1"/>
          </p:cNvPicPr>
          <p:nvPr/>
        </p:nvPicPr>
        <p:blipFill>
          <a:blip r:embed="rId11"/>
          <a:stretch>
            <a:fillRect/>
          </a:stretch>
        </p:blipFill>
        <p:spPr>
          <a:xfrm>
            <a:off x="12430125" y="7610918"/>
            <a:ext cx="2200275" cy="5143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3933349"/>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3" name="Picture 2">
            <a:extLst>
              <a:ext uri="{FF2B5EF4-FFF2-40B4-BE49-F238E27FC236}">
                <a16:creationId xmlns:a16="http://schemas.microsoft.com/office/drawing/2014/main" id="{F4ABA1A4-2A2F-C03B-DBED-99F618868565}"/>
              </a:ext>
            </a:extLst>
          </p:cNvPr>
          <p:cNvPicPr>
            <a:picLocks noChangeAspect="1"/>
          </p:cNvPicPr>
          <p:nvPr/>
        </p:nvPicPr>
        <p:blipFill>
          <a:blip r:embed="rId3"/>
          <a:stretch>
            <a:fillRect/>
          </a:stretch>
        </p:blipFill>
        <p:spPr>
          <a:xfrm>
            <a:off x="12430125" y="7610918"/>
            <a:ext cx="2200275" cy="5143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124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Project Overview</a:t>
            </a:r>
            <a:endParaRPr lang="en-US" sz="2200" dirty="0"/>
          </a:p>
        </p:txBody>
      </p:sp>
      <p:sp>
        <p:nvSpPr>
          <p:cNvPr id="3" name="Text 1"/>
          <p:cNvSpPr/>
          <p:nvPr/>
        </p:nvSpPr>
        <p:spPr>
          <a:xfrm>
            <a:off x="793790" y="1493639"/>
            <a:ext cx="6689169"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Introduction to the Project</a:t>
            </a:r>
            <a:endParaRPr lang="en-US" sz="4450" dirty="0"/>
          </a:p>
        </p:txBody>
      </p:sp>
      <p:sp>
        <p:nvSpPr>
          <p:cNvPr id="4" name="Text 2"/>
          <p:cNvSpPr/>
          <p:nvPr/>
        </p:nvSpPr>
        <p:spPr>
          <a:xfrm>
            <a:off x="793790" y="2542580"/>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 critical task in </a:t>
            </a:r>
            <a:r>
              <a:rPr lang="en-US" sz="1750" b="1" dirty="0">
                <a:solidFill>
                  <a:srgbClr val="272525"/>
                </a:solidFill>
                <a:latin typeface="Lato" pitchFamily="34" charset="0"/>
                <a:ea typeface="Lato" pitchFamily="34" charset="-122"/>
                <a:cs typeface="Lato" pitchFamily="34" charset="-120"/>
              </a:rPr>
              <a:t>dermatology</a:t>
            </a:r>
            <a:r>
              <a:rPr lang="en-US" sz="1750" dirty="0">
                <a:solidFill>
                  <a:srgbClr val="272525"/>
                </a:solidFill>
                <a:latin typeface="Lato" pitchFamily="34" charset="0"/>
                <a:ea typeface="Lato" pitchFamily="34" charset="-122"/>
                <a:cs typeface="Lato" pitchFamily="34" charset="-120"/>
              </a:rPr>
              <a:t> is distinguishing between benign and malignant skin lesions, a process that traditionally combines </a:t>
            </a:r>
            <a:r>
              <a:rPr lang="en-US" sz="1750" b="1" dirty="0">
                <a:solidFill>
                  <a:srgbClr val="272525"/>
                </a:solidFill>
                <a:latin typeface="Lato" pitchFamily="34" charset="0"/>
                <a:ea typeface="Lato" pitchFamily="34" charset="-122"/>
                <a:cs typeface="Lato" pitchFamily="34" charset="-120"/>
              </a:rPr>
              <a:t>visual </a:t>
            </a:r>
            <a:r>
              <a:rPr lang="en-US" sz="1750" dirty="0">
                <a:solidFill>
                  <a:srgbClr val="272525"/>
                </a:solidFill>
                <a:latin typeface="Lato" pitchFamily="34" charset="0"/>
                <a:ea typeface="Lato" pitchFamily="34" charset="-122"/>
                <a:cs typeface="Lato" pitchFamily="34" charset="-120"/>
              </a:rPr>
              <a:t>dermoscopy with </a:t>
            </a:r>
            <a:r>
              <a:rPr lang="en-US" sz="1750" b="1" dirty="0">
                <a:solidFill>
                  <a:srgbClr val="272525"/>
                </a:solidFill>
                <a:latin typeface="Lato" pitchFamily="34" charset="0"/>
                <a:ea typeface="Lato" pitchFamily="34" charset="-122"/>
                <a:cs typeface="Lato" pitchFamily="34" charset="-120"/>
              </a:rPr>
              <a:t>patient context (age, sex, lesion location)</a:t>
            </a:r>
            <a:r>
              <a:rPr lang="en-US" sz="1750" dirty="0">
                <a:solidFill>
                  <a:srgbClr val="272525"/>
                </a:solidFill>
                <a:latin typeface="Lato" pitchFamily="34" charset="0"/>
                <a:ea typeface="Lato" pitchFamily="34" charset="-122"/>
                <a:cs typeface="Lato" pitchFamily="34" charset="-120"/>
              </a:rPr>
              <a:t>. This project introduces a </a:t>
            </a:r>
            <a:r>
              <a:rPr lang="en-US" sz="1750" b="1" dirty="0">
                <a:solidFill>
                  <a:srgbClr val="272525"/>
                </a:solidFill>
                <a:latin typeface="Lato" pitchFamily="34" charset="0"/>
                <a:ea typeface="Lato" pitchFamily="34" charset="-122"/>
                <a:cs typeface="Lato" pitchFamily="34" charset="-120"/>
              </a:rPr>
              <a:t>multimodal AI assistant</a:t>
            </a:r>
            <a:r>
              <a:rPr lang="en-US" sz="1750" dirty="0">
                <a:solidFill>
                  <a:srgbClr val="272525"/>
                </a:solidFill>
                <a:latin typeface="Lato" pitchFamily="34" charset="0"/>
                <a:ea typeface="Lato" pitchFamily="34" charset="-122"/>
                <a:cs typeface="Lato" pitchFamily="34" charset="-120"/>
              </a:rPr>
              <a:t> to streamline this process.</a:t>
            </a:r>
            <a:endParaRPr lang="en-US" sz="1750" dirty="0"/>
          </a:p>
        </p:txBody>
      </p:sp>
      <p:sp>
        <p:nvSpPr>
          <p:cNvPr id="5" name="Text 3"/>
          <p:cNvSpPr/>
          <p:nvPr/>
        </p:nvSpPr>
        <p:spPr>
          <a:xfrm>
            <a:off x="793790" y="388643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Our system is designed to:</a:t>
            </a:r>
            <a:endParaRPr lang="en-US" sz="1750" dirty="0"/>
          </a:p>
        </p:txBody>
      </p:sp>
      <p:pic>
        <p:nvPicPr>
          <p:cNvPr id="6" name="Image 0" descr="preencoded.png"/>
          <p:cNvPicPr>
            <a:picLocks noChangeAspect="1"/>
          </p:cNvPicPr>
          <p:nvPr/>
        </p:nvPicPr>
        <p:blipFill>
          <a:blip r:embed="rId3"/>
          <a:stretch>
            <a:fillRect/>
          </a:stretch>
        </p:blipFill>
        <p:spPr>
          <a:xfrm>
            <a:off x="793790" y="4504492"/>
            <a:ext cx="4347567" cy="907256"/>
          </a:xfrm>
          <a:prstGeom prst="rect">
            <a:avLst/>
          </a:prstGeom>
        </p:spPr>
      </p:pic>
      <p:sp>
        <p:nvSpPr>
          <p:cNvPr id="7" name="Text 4"/>
          <p:cNvSpPr/>
          <p:nvPr/>
        </p:nvSpPr>
        <p:spPr>
          <a:xfrm>
            <a:off x="1020604" y="5638562"/>
            <a:ext cx="3893939" cy="1088708"/>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Analyze Multimodal Data:</a:t>
            </a:r>
            <a:r>
              <a:rPr lang="en-US" sz="1750" dirty="0">
                <a:solidFill>
                  <a:srgbClr val="272525"/>
                </a:solidFill>
                <a:latin typeface="Lato" pitchFamily="34" charset="0"/>
                <a:ea typeface="Lato" pitchFamily="34" charset="-122"/>
                <a:cs typeface="Lato" pitchFamily="34" charset="-120"/>
              </a:rPr>
              <a:t> Processes both dermoscopic images and patient metadata to inform its diagnosis.</a:t>
            </a:r>
            <a:endParaRPr lang="en-US" sz="1750" dirty="0"/>
          </a:p>
        </p:txBody>
      </p:sp>
      <p:pic>
        <p:nvPicPr>
          <p:cNvPr id="8" name="Image 1" descr="preencoded.png"/>
          <p:cNvPicPr>
            <a:picLocks noChangeAspect="1"/>
          </p:cNvPicPr>
          <p:nvPr/>
        </p:nvPicPr>
        <p:blipFill>
          <a:blip r:embed="rId4"/>
          <a:stretch>
            <a:fillRect/>
          </a:stretch>
        </p:blipFill>
        <p:spPr>
          <a:xfrm>
            <a:off x="5141357" y="4504492"/>
            <a:ext cx="4347567" cy="907256"/>
          </a:xfrm>
          <a:prstGeom prst="rect">
            <a:avLst/>
          </a:prstGeom>
        </p:spPr>
      </p:pic>
      <p:sp>
        <p:nvSpPr>
          <p:cNvPr id="9" name="Text 5"/>
          <p:cNvSpPr/>
          <p:nvPr/>
        </p:nvSpPr>
        <p:spPr>
          <a:xfrm>
            <a:off x="5368171" y="5638562"/>
            <a:ext cx="3893939" cy="1088708"/>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Provide Accurate Diagnosis:</a:t>
            </a:r>
            <a:r>
              <a:rPr lang="en-US" sz="1750" dirty="0">
                <a:solidFill>
                  <a:srgbClr val="272525"/>
                </a:solidFill>
                <a:latin typeface="Lato" pitchFamily="34" charset="0"/>
                <a:ea typeface="Lato" pitchFamily="34" charset="-122"/>
                <a:cs typeface="Lato" pitchFamily="34" charset="-120"/>
              </a:rPr>
              <a:t> Classifies skin lesions to differentiate between malignant and benign conditions.</a:t>
            </a:r>
            <a:endParaRPr lang="en-US" sz="1750" dirty="0"/>
          </a:p>
        </p:txBody>
      </p:sp>
      <p:pic>
        <p:nvPicPr>
          <p:cNvPr id="10" name="Image 2" descr="preencoded.png"/>
          <p:cNvPicPr>
            <a:picLocks noChangeAspect="1"/>
          </p:cNvPicPr>
          <p:nvPr/>
        </p:nvPicPr>
        <p:blipFill>
          <a:blip r:embed="rId5"/>
          <a:stretch>
            <a:fillRect/>
          </a:stretch>
        </p:blipFill>
        <p:spPr>
          <a:xfrm>
            <a:off x="9488924" y="4504492"/>
            <a:ext cx="4347567" cy="907256"/>
          </a:xfrm>
          <a:prstGeom prst="rect">
            <a:avLst/>
          </a:prstGeom>
        </p:spPr>
      </p:pic>
      <p:sp>
        <p:nvSpPr>
          <p:cNvPr id="11" name="Text 6"/>
          <p:cNvSpPr/>
          <p:nvPr/>
        </p:nvSpPr>
        <p:spPr>
          <a:xfrm>
            <a:off x="9715738" y="5638562"/>
            <a:ext cx="3893939" cy="1451610"/>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Generate Explanations:</a:t>
            </a:r>
            <a:r>
              <a:rPr lang="en-US" sz="1750" dirty="0">
                <a:solidFill>
                  <a:srgbClr val="272525"/>
                </a:solidFill>
                <a:latin typeface="Lato" pitchFamily="34" charset="0"/>
                <a:ea typeface="Lato" pitchFamily="34" charset="-122"/>
                <a:cs typeface="Lato" pitchFamily="34" charset="-120"/>
              </a:rPr>
              <a:t> Produces a human-readable report that justifies its diagnostic findings, creating a more complete clinical tool.</a:t>
            </a:r>
            <a:endParaRPr lang="en-US" sz="1750" dirty="0"/>
          </a:p>
        </p:txBody>
      </p:sp>
      <p:pic>
        <p:nvPicPr>
          <p:cNvPr id="12" name="Picture 11">
            <a:extLst>
              <a:ext uri="{FF2B5EF4-FFF2-40B4-BE49-F238E27FC236}">
                <a16:creationId xmlns:a16="http://schemas.microsoft.com/office/drawing/2014/main" id="{F89E9319-ECB3-F58A-D3E8-88AF8C233C60}"/>
              </a:ext>
            </a:extLst>
          </p:cNvPr>
          <p:cNvPicPr>
            <a:picLocks noChangeAspect="1"/>
          </p:cNvPicPr>
          <p:nvPr/>
        </p:nvPicPr>
        <p:blipFill>
          <a:blip r:embed="rId6"/>
          <a:stretch>
            <a:fillRect/>
          </a:stretch>
        </p:blipFill>
        <p:spPr>
          <a:xfrm>
            <a:off x="12430125" y="7610918"/>
            <a:ext cx="2200275" cy="5143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064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Project Goals</a:t>
            </a:r>
            <a:endParaRPr lang="en-US" sz="2200" dirty="0"/>
          </a:p>
        </p:txBody>
      </p:sp>
      <p:sp>
        <p:nvSpPr>
          <p:cNvPr id="3" name="Text 1"/>
          <p:cNvSpPr/>
          <p:nvPr/>
        </p:nvSpPr>
        <p:spPr>
          <a:xfrm>
            <a:off x="793790" y="178760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Key Objectives</a:t>
            </a:r>
            <a:endParaRPr lang="en-US" sz="4450" dirty="0"/>
          </a:p>
        </p:txBody>
      </p:sp>
      <p:sp>
        <p:nvSpPr>
          <p:cNvPr id="4" name="Shape 2"/>
          <p:cNvSpPr/>
          <p:nvPr/>
        </p:nvSpPr>
        <p:spPr>
          <a:xfrm>
            <a:off x="793790" y="3176707"/>
            <a:ext cx="4196358" cy="3846433"/>
          </a:xfrm>
          <a:prstGeom prst="roundRect">
            <a:avLst>
              <a:gd name="adj" fmla="val 3804"/>
            </a:avLst>
          </a:prstGeom>
          <a:solidFill>
            <a:srgbClr val="FFFFFF">
              <a:alpha val="95000"/>
            </a:srgbClr>
          </a:solidFill>
          <a:ln/>
        </p:spPr>
      </p:sp>
      <p:sp>
        <p:nvSpPr>
          <p:cNvPr id="5" name="Shape 3"/>
          <p:cNvSpPr/>
          <p:nvPr/>
        </p:nvSpPr>
        <p:spPr>
          <a:xfrm>
            <a:off x="793790" y="3146227"/>
            <a:ext cx="4196358" cy="121920"/>
          </a:xfrm>
          <a:prstGeom prst="roundRect">
            <a:avLst>
              <a:gd name="adj" fmla="val 78139"/>
            </a:avLst>
          </a:prstGeom>
          <a:solidFill>
            <a:srgbClr val="E5E5E0"/>
          </a:solidFill>
          <a:ln/>
        </p:spPr>
      </p:sp>
      <p:sp>
        <p:nvSpPr>
          <p:cNvPr id="6" name="Shape 4"/>
          <p:cNvSpPr/>
          <p:nvPr/>
        </p:nvSpPr>
        <p:spPr>
          <a:xfrm>
            <a:off x="2551688" y="2836545"/>
            <a:ext cx="680442" cy="680442"/>
          </a:xfrm>
          <a:prstGeom prst="roundRect">
            <a:avLst>
              <a:gd name="adj" fmla="val 134383"/>
            </a:avLst>
          </a:prstGeom>
          <a:solidFill>
            <a:srgbClr val="E5E5E0"/>
          </a:solidFill>
          <a:ln/>
        </p:spPr>
      </p:sp>
      <p:pic>
        <p:nvPicPr>
          <p:cNvPr id="7" name="Image 0" descr="preencoded.png"/>
          <p:cNvPicPr>
            <a:picLocks noChangeAspect="1"/>
          </p:cNvPicPr>
          <p:nvPr/>
        </p:nvPicPr>
        <p:blipFill>
          <a:blip r:embed="rId3"/>
          <a:stretch>
            <a:fillRect/>
          </a:stretch>
        </p:blipFill>
        <p:spPr>
          <a:xfrm>
            <a:off x="2755761" y="3006685"/>
            <a:ext cx="272177" cy="340162"/>
          </a:xfrm>
          <a:prstGeom prst="rect">
            <a:avLst/>
          </a:prstGeom>
        </p:spPr>
      </p:pic>
      <p:sp>
        <p:nvSpPr>
          <p:cNvPr id="8" name="Text 5"/>
          <p:cNvSpPr/>
          <p:nvPr/>
        </p:nvSpPr>
        <p:spPr>
          <a:xfrm>
            <a:off x="1051084" y="3743682"/>
            <a:ext cx="3681770" cy="1062990"/>
          </a:xfrm>
          <a:prstGeom prst="rect">
            <a:avLst/>
          </a:prstGeom>
          <a:noFill/>
          <a:ln/>
        </p:spPr>
        <p:txBody>
          <a:bodyPr wrap="squar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Develop a Robust Multimodal Diagnostic Model</a:t>
            </a:r>
            <a:endParaRPr lang="en-US" sz="2200" dirty="0"/>
          </a:p>
        </p:txBody>
      </p:sp>
      <p:sp>
        <p:nvSpPr>
          <p:cNvPr id="9" name="Text 6"/>
          <p:cNvSpPr/>
          <p:nvPr/>
        </p:nvSpPr>
        <p:spPr>
          <a:xfrm>
            <a:off x="1051084" y="4942761"/>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Create a highly accurate diagnostic model that classifies skin lesions by effectively fusing visual information from dermoscopic images with textual clinical metadata.</a:t>
            </a:r>
            <a:endParaRPr lang="en-US" sz="1750" dirty="0"/>
          </a:p>
        </p:txBody>
      </p:sp>
      <p:sp>
        <p:nvSpPr>
          <p:cNvPr id="10" name="Shape 7"/>
          <p:cNvSpPr/>
          <p:nvPr/>
        </p:nvSpPr>
        <p:spPr>
          <a:xfrm>
            <a:off x="5216962" y="3176707"/>
            <a:ext cx="4196358" cy="3846433"/>
          </a:xfrm>
          <a:prstGeom prst="roundRect">
            <a:avLst>
              <a:gd name="adj" fmla="val 3804"/>
            </a:avLst>
          </a:prstGeom>
          <a:solidFill>
            <a:srgbClr val="FFFFFF">
              <a:alpha val="95000"/>
            </a:srgbClr>
          </a:solidFill>
          <a:ln/>
        </p:spPr>
      </p:sp>
      <p:sp>
        <p:nvSpPr>
          <p:cNvPr id="11" name="Shape 8"/>
          <p:cNvSpPr/>
          <p:nvPr/>
        </p:nvSpPr>
        <p:spPr>
          <a:xfrm>
            <a:off x="5216962" y="3146227"/>
            <a:ext cx="4196358" cy="121920"/>
          </a:xfrm>
          <a:prstGeom prst="roundRect">
            <a:avLst>
              <a:gd name="adj" fmla="val 78139"/>
            </a:avLst>
          </a:prstGeom>
          <a:solidFill>
            <a:srgbClr val="E5E5E0"/>
          </a:solidFill>
          <a:ln/>
        </p:spPr>
      </p:sp>
      <p:sp>
        <p:nvSpPr>
          <p:cNvPr id="12" name="Shape 9"/>
          <p:cNvSpPr/>
          <p:nvPr/>
        </p:nvSpPr>
        <p:spPr>
          <a:xfrm>
            <a:off x="6974860" y="2836545"/>
            <a:ext cx="680442" cy="680442"/>
          </a:xfrm>
          <a:prstGeom prst="roundRect">
            <a:avLst>
              <a:gd name="adj" fmla="val 134383"/>
            </a:avLst>
          </a:prstGeom>
          <a:solidFill>
            <a:srgbClr val="E5E5E0"/>
          </a:solidFill>
          <a:ln/>
        </p:spPr>
        <p:txBody>
          <a:bodyPr/>
          <a:lstStyle/>
          <a:p>
            <a:endParaRPr lang="en-IN" dirty="0"/>
          </a:p>
        </p:txBody>
      </p:sp>
      <p:sp>
        <p:nvSpPr>
          <p:cNvPr id="13" name="Text 10"/>
          <p:cNvSpPr/>
          <p:nvPr/>
        </p:nvSpPr>
        <p:spPr>
          <a:xfrm>
            <a:off x="7178933" y="3006685"/>
            <a:ext cx="272177" cy="340162"/>
          </a:xfrm>
          <a:prstGeom prst="rect">
            <a:avLst/>
          </a:prstGeom>
          <a:noFill/>
          <a:ln/>
        </p:spPr>
        <p:txBody>
          <a:bodyPr wrap="none" lIns="0" tIns="0" rIns="0" bIns="0" rtlCol="0" anchor="t"/>
          <a:lstStyle/>
          <a:p>
            <a:pPr marL="0" indent="0" algn="l">
              <a:lnSpc>
                <a:spcPts val="3400"/>
              </a:lnSpc>
              <a:buNone/>
            </a:pPr>
            <a:endParaRPr lang="en-US" sz="2100" dirty="0"/>
          </a:p>
        </p:txBody>
      </p:sp>
      <p:sp>
        <p:nvSpPr>
          <p:cNvPr id="14" name="Text 11"/>
          <p:cNvSpPr/>
          <p:nvPr/>
        </p:nvSpPr>
        <p:spPr>
          <a:xfrm>
            <a:off x="5474256" y="3743682"/>
            <a:ext cx="3681770" cy="708660"/>
          </a:xfrm>
          <a:prstGeom prst="rect">
            <a:avLst/>
          </a:prstGeom>
          <a:noFill/>
          <a:ln/>
        </p:spPr>
        <p:txBody>
          <a:bodyPr wrap="squar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Generate Intelligent Explanatory Reports</a:t>
            </a:r>
            <a:endParaRPr lang="en-US" sz="2200" dirty="0"/>
          </a:p>
        </p:txBody>
      </p:sp>
      <p:sp>
        <p:nvSpPr>
          <p:cNvPr id="15" name="Text 12"/>
          <p:cNvSpPr/>
          <p:nvPr/>
        </p:nvSpPr>
        <p:spPr>
          <a:xfrm>
            <a:off x="5474256" y="4588431"/>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Integrate the diagnostic model with a large language model (LLM) to produce clinically relevant and easy-to-understand reports that explain the basis of the diagnosis.</a:t>
            </a:r>
            <a:endParaRPr lang="en-US" sz="1750" dirty="0"/>
          </a:p>
        </p:txBody>
      </p:sp>
      <p:sp>
        <p:nvSpPr>
          <p:cNvPr id="16" name="Shape 13"/>
          <p:cNvSpPr/>
          <p:nvPr/>
        </p:nvSpPr>
        <p:spPr>
          <a:xfrm>
            <a:off x="9640133" y="3176707"/>
            <a:ext cx="4196358" cy="3846433"/>
          </a:xfrm>
          <a:prstGeom prst="roundRect">
            <a:avLst>
              <a:gd name="adj" fmla="val 3804"/>
            </a:avLst>
          </a:prstGeom>
          <a:solidFill>
            <a:srgbClr val="FFFFFF">
              <a:alpha val="95000"/>
            </a:srgbClr>
          </a:solidFill>
          <a:ln/>
        </p:spPr>
      </p:sp>
      <p:sp>
        <p:nvSpPr>
          <p:cNvPr id="17" name="Shape 14"/>
          <p:cNvSpPr/>
          <p:nvPr/>
        </p:nvSpPr>
        <p:spPr>
          <a:xfrm>
            <a:off x="9640133" y="3146227"/>
            <a:ext cx="4196358" cy="121920"/>
          </a:xfrm>
          <a:prstGeom prst="roundRect">
            <a:avLst>
              <a:gd name="adj" fmla="val 78139"/>
            </a:avLst>
          </a:prstGeom>
          <a:solidFill>
            <a:srgbClr val="E5E5E0"/>
          </a:solidFill>
          <a:ln/>
        </p:spPr>
      </p:sp>
      <p:sp>
        <p:nvSpPr>
          <p:cNvPr id="18" name="Shape 15"/>
          <p:cNvSpPr/>
          <p:nvPr/>
        </p:nvSpPr>
        <p:spPr>
          <a:xfrm>
            <a:off x="11398032" y="2836545"/>
            <a:ext cx="680442" cy="680442"/>
          </a:xfrm>
          <a:prstGeom prst="roundRect">
            <a:avLst>
              <a:gd name="adj" fmla="val 134383"/>
            </a:avLst>
          </a:prstGeom>
          <a:solidFill>
            <a:srgbClr val="E5E5E0"/>
          </a:solidFill>
          <a:ln/>
        </p:spPr>
      </p:sp>
      <p:pic>
        <p:nvPicPr>
          <p:cNvPr id="19" name="Image 1" descr="preencoded.png"/>
          <p:cNvPicPr>
            <a:picLocks noChangeAspect="1"/>
          </p:cNvPicPr>
          <p:nvPr/>
        </p:nvPicPr>
        <p:blipFill>
          <a:blip r:embed="rId4"/>
          <a:stretch>
            <a:fillRect/>
          </a:stretch>
        </p:blipFill>
        <p:spPr>
          <a:xfrm>
            <a:off x="11602105" y="3006685"/>
            <a:ext cx="272177" cy="340162"/>
          </a:xfrm>
          <a:prstGeom prst="rect">
            <a:avLst/>
          </a:prstGeom>
        </p:spPr>
      </p:pic>
      <p:sp>
        <p:nvSpPr>
          <p:cNvPr id="20" name="Text 16"/>
          <p:cNvSpPr/>
          <p:nvPr/>
        </p:nvSpPr>
        <p:spPr>
          <a:xfrm>
            <a:off x="9897427" y="3743682"/>
            <a:ext cx="3681770" cy="708660"/>
          </a:xfrm>
          <a:prstGeom prst="rect">
            <a:avLst/>
          </a:prstGeom>
          <a:noFill/>
          <a:ln/>
        </p:spPr>
        <p:txBody>
          <a:bodyPr wrap="squar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Ensure Accuracy Through Rigorous Validation</a:t>
            </a:r>
            <a:endParaRPr lang="en-US" sz="2200" dirty="0"/>
          </a:p>
        </p:txBody>
      </p:sp>
      <p:sp>
        <p:nvSpPr>
          <p:cNvPr id="21" name="Text 17"/>
          <p:cNvSpPr/>
          <p:nvPr/>
        </p:nvSpPr>
        <p:spPr>
          <a:xfrm>
            <a:off x="9897427" y="4588431"/>
            <a:ext cx="3681770"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Train and validate the system using large, publicly available datasets, specifically the International Skin Imaging Collaboration (ISIC) Archive, to guarantee high accuracy and generalizability.</a:t>
            </a:r>
            <a:endParaRPr lang="en-US" sz="1750" dirty="0"/>
          </a:p>
        </p:txBody>
      </p:sp>
      <p:pic>
        <p:nvPicPr>
          <p:cNvPr id="22" name="Picture 21">
            <a:extLst>
              <a:ext uri="{FF2B5EF4-FFF2-40B4-BE49-F238E27FC236}">
                <a16:creationId xmlns:a16="http://schemas.microsoft.com/office/drawing/2014/main" id="{46DB8151-9244-5BAD-5166-A08F89B9A43D}"/>
              </a:ext>
            </a:extLst>
          </p:cNvPr>
          <p:cNvPicPr>
            <a:picLocks noChangeAspect="1"/>
          </p:cNvPicPr>
          <p:nvPr/>
        </p:nvPicPr>
        <p:blipFill>
          <a:blip r:embed="rId5"/>
          <a:stretch>
            <a:fillRect/>
          </a:stretch>
        </p:blipFill>
        <p:spPr>
          <a:xfrm>
            <a:off x="12430125" y="7610918"/>
            <a:ext cx="2200275" cy="514350"/>
          </a:xfrm>
          <a:prstGeom prst="rect">
            <a:avLst/>
          </a:prstGeom>
        </p:spPr>
      </p:pic>
      <p:pic>
        <p:nvPicPr>
          <p:cNvPr id="23" name="Image 1" descr="preencoded.png">
            <a:extLst>
              <a:ext uri="{FF2B5EF4-FFF2-40B4-BE49-F238E27FC236}">
                <a16:creationId xmlns:a16="http://schemas.microsoft.com/office/drawing/2014/main" id="{5260367E-0E4C-0D0B-0D06-E2BA013D5A3C}"/>
              </a:ext>
            </a:extLst>
          </p:cNvPr>
          <p:cNvPicPr>
            <a:picLocks noChangeAspect="1"/>
          </p:cNvPicPr>
          <p:nvPr/>
        </p:nvPicPr>
        <p:blipFill>
          <a:blip r:embed="rId6"/>
          <a:srcRect l="44132" t="21786" r="44863" b="30525"/>
          <a:stretch>
            <a:fillRect/>
          </a:stretch>
        </p:blipFill>
        <p:spPr>
          <a:xfrm>
            <a:off x="7075788" y="2986807"/>
            <a:ext cx="478465" cy="3820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838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Why This Matters</a:t>
            </a:r>
            <a:endParaRPr lang="en-US" sz="2200" dirty="0"/>
          </a:p>
        </p:txBody>
      </p:sp>
      <p:sp>
        <p:nvSpPr>
          <p:cNvPr id="3" name="Text 1"/>
          <p:cNvSpPr/>
          <p:nvPr/>
        </p:nvSpPr>
        <p:spPr>
          <a:xfrm>
            <a:off x="793790" y="206502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Motivation</a:t>
            </a:r>
            <a:endParaRPr lang="en-US" sz="4450" dirty="0"/>
          </a:p>
        </p:txBody>
      </p:sp>
      <p:pic>
        <p:nvPicPr>
          <p:cNvPr id="4" name="Image 0" descr="preencoded.png"/>
          <p:cNvPicPr>
            <a:picLocks noChangeAspect="1"/>
          </p:cNvPicPr>
          <p:nvPr/>
        </p:nvPicPr>
        <p:blipFill>
          <a:blip r:embed="rId3"/>
          <a:stretch>
            <a:fillRect/>
          </a:stretch>
        </p:blipFill>
        <p:spPr>
          <a:xfrm>
            <a:off x="793790" y="3113961"/>
            <a:ext cx="566976" cy="566976"/>
          </a:xfrm>
          <a:prstGeom prst="rect">
            <a:avLst/>
          </a:prstGeom>
        </p:spPr>
      </p:pic>
      <p:sp>
        <p:nvSpPr>
          <p:cNvPr id="5" name="Text 2"/>
          <p:cNvSpPr/>
          <p:nvPr/>
        </p:nvSpPr>
        <p:spPr>
          <a:xfrm>
            <a:off x="1644253" y="3248620"/>
            <a:ext cx="3702129"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Enhance Diagnostic Accuracy</a:t>
            </a:r>
            <a:endParaRPr lang="en-US" sz="2200" dirty="0"/>
          </a:p>
        </p:txBody>
      </p:sp>
      <p:sp>
        <p:nvSpPr>
          <p:cNvPr id="6" name="Text 3"/>
          <p:cNvSpPr/>
          <p:nvPr/>
        </p:nvSpPr>
        <p:spPr>
          <a:xfrm>
            <a:off x="1644253" y="3739039"/>
            <a:ext cx="552914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Serve as a "second opinion" for dermatologists, reducing misdiagnosis rates.</a:t>
            </a:r>
            <a:endParaRPr lang="en-US" sz="1750" dirty="0"/>
          </a:p>
        </p:txBody>
      </p:sp>
      <p:pic>
        <p:nvPicPr>
          <p:cNvPr id="7" name="Image 1" descr="preencoded.png"/>
          <p:cNvPicPr>
            <a:picLocks noChangeAspect="1"/>
          </p:cNvPicPr>
          <p:nvPr/>
        </p:nvPicPr>
        <p:blipFill>
          <a:blip r:embed="rId4"/>
          <a:stretch>
            <a:fillRect/>
          </a:stretch>
        </p:blipFill>
        <p:spPr>
          <a:xfrm>
            <a:off x="7456884" y="3113961"/>
            <a:ext cx="566976" cy="566976"/>
          </a:xfrm>
          <a:prstGeom prst="rect">
            <a:avLst/>
          </a:prstGeom>
        </p:spPr>
      </p:pic>
      <p:sp>
        <p:nvSpPr>
          <p:cNvPr id="8" name="Text 4"/>
          <p:cNvSpPr/>
          <p:nvPr/>
        </p:nvSpPr>
        <p:spPr>
          <a:xfrm>
            <a:off x="8307348" y="3248620"/>
            <a:ext cx="3386257"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Improve Clinical Workflow</a:t>
            </a:r>
            <a:endParaRPr lang="en-US" sz="2200" dirty="0"/>
          </a:p>
        </p:txBody>
      </p:sp>
      <p:sp>
        <p:nvSpPr>
          <p:cNvPr id="9" name="Text 5"/>
          <p:cNvSpPr/>
          <p:nvPr/>
        </p:nvSpPr>
        <p:spPr>
          <a:xfrm>
            <a:off x="8307348" y="3739039"/>
            <a:ext cx="552926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Automate initial analysis and reporting, managing high patient loads.</a:t>
            </a:r>
            <a:endParaRPr lang="en-US" sz="1750" dirty="0"/>
          </a:p>
        </p:txBody>
      </p:sp>
      <p:pic>
        <p:nvPicPr>
          <p:cNvPr id="10" name="Image 2" descr="preencoded.png"/>
          <p:cNvPicPr>
            <a:picLocks noChangeAspect="1"/>
          </p:cNvPicPr>
          <p:nvPr/>
        </p:nvPicPr>
        <p:blipFill>
          <a:blip r:embed="rId5"/>
          <a:stretch>
            <a:fillRect/>
          </a:stretch>
        </p:blipFill>
        <p:spPr>
          <a:xfrm>
            <a:off x="793790" y="5031819"/>
            <a:ext cx="566976" cy="566976"/>
          </a:xfrm>
          <a:prstGeom prst="rect">
            <a:avLst/>
          </a:prstGeom>
        </p:spPr>
      </p:pic>
      <p:sp>
        <p:nvSpPr>
          <p:cNvPr id="11" name="Text 6"/>
          <p:cNvSpPr/>
          <p:nvPr/>
        </p:nvSpPr>
        <p:spPr>
          <a:xfrm>
            <a:off x="1644253" y="5166479"/>
            <a:ext cx="3664506"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Early Detection of Melanoma</a:t>
            </a:r>
            <a:endParaRPr lang="en-US" sz="2200" dirty="0"/>
          </a:p>
        </p:txBody>
      </p:sp>
      <p:sp>
        <p:nvSpPr>
          <p:cNvPr id="12" name="Text 7"/>
          <p:cNvSpPr/>
          <p:nvPr/>
        </p:nvSpPr>
        <p:spPr>
          <a:xfrm>
            <a:off x="1644253" y="5656898"/>
            <a:ext cx="552914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Provides a critical tool to support the early and accurate detection of melanoma, which is crucial for patient survival.</a:t>
            </a:r>
            <a:endParaRPr lang="en-US" sz="1750" dirty="0"/>
          </a:p>
        </p:txBody>
      </p:sp>
      <p:pic>
        <p:nvPicPr>
          <p:cNvPr id="13" name="Image 3" descr="preencoded.png"/>
          <p:cNvPicPr>
            <a:picLocks noChangeAspect="1"/>
          </p:cNvPicPr>
          <p:nvPr/>
        </p:nvPicPr>
        <p:blipFill>
          <a:blip r:embed="rId6"/>
          <a:stretch>
            <a:fillRect/>
          </a:stretch>
        </p:blipFill>
        <p:spPr>
          <a:xfrm>
            <a:off x="7456884" y="5031819"/>
            <a:ext cx="566976" cy="566976"/>
          </a:xfrm>
          <a:prstGeom prst="rect">
            <a:avLst/>
          </a:prstGeom>
        </p:spPr>
      </p:pic>
      <p:sp>
        <p:nvSpPr>
          <p:cNvPr id="14" name="Text 8"/>
          <p:cNvSpPr/>
          <p:nvPr/>
        </p:nvSpPr>
        <p:spPr>
          <a:xfrm>
            <a:off x="8307348" y="51664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Advance Medical AI</a:t>
            </a:r>
            <a:endParaRPr lang="en-US" sz="2200" dirty="0"/>
          </a:p>
        </p:txBody>
      </p:sp>
      <p:sp>
        <p:nvSpPr>
          <p:cNvPr id="15" name="Text 9"/>
          <p:cNvSpPr/>
          <p:nvPr/>
        </p:nvSpPr>
        <p:spPr>
          <a:xfrm>
            <a:off x="8307348" y="5656898"/>
            <a:ext cx="552926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Combines discriminative and generative AI for a complete clinical tool.</a:t>
            </a:r>
            <a:endParaRPr lang="en-US" sz="1750" dirty="0"/>
          </a:p>
        </p:txBody>
      </p:sp>
      <p:pic>
        <p:nvPicPr>
          <p:cNvPr id="16" name="Picture 15">
            <a:extLst>
              <a:ext uri="{FF2B5EF4-FFF2-40B4-BE49-F238E27FC236}">
                <a16:creationId xmlns:a16="http://schemas.microsoft.com/office/drawing/2014/main" id="{5BD5EAD3-A7CF-0B80-493C-9301AFC67673}"/>
              </a:ext>
            </a:extLst>
          </p:cNvPr>
          <p:cNvPicPr>
            <a:picLocks noChangeAspect="1"/>
          </p:cNvPicPr>
          <p:nvPr/>
        </p:nvPicPr>
        <p:blipFill>
          <a:blip r:embed="rId7"/>
          <a:stretch>
            <a:fillRect/>
          </a:stretch>
        </p:blipFill>
        <p:spPr>
          <a:xfrm>
            <a:off x="12430125" y="7610918"/>
            <a:ext cx="2200275" cy="5143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3421"/>
          </a:xfrm>
          <a:prstGeom prst="rect">
            <a:avLst/>
          </a:prstGeom>
        </p:spPr>
      </p:pic>
      <p:sp>
        <p:nvSpPr>
          <p:cNvPr id="3" name="Text 0"/>
          <p:cNvSpPr/>
          <p:nvPr/>
        </p:nvSpPr>
        <p:spPr>
          <a:xfrm>
            <a:off x="728901" y="3317438"/>
            <a:ext cx="2603421" cy="325398"/>
          </a:xfrm>
          <a:prstGeom prst="rect">
            <a:avLst/>
          </a:prstGeom>
          <a:noFill/>
          <a:ln/>
        </p:spPr>
        <p:txBody>
          <a:bodyPr wrap="none" lIns="0" tIns="0" rIns="0" bIns="0" rtlCol="0" anchor="t"/>
          <a:lstStyle/>
          <a:p>
            <a:pPr marL="0" indent="0" algn="l">
              <a:lnSpc>
                <a:spcPts val="2550"/>
              </a:lnSpc>
              <a:buNone/>
            </a:pPr>
            <a:r>
              <a:rPr lang="en-US" sz="2000" dirty="0">
                <a:solidFill>
                  <a:srgbClr val="312F2B"/>
                </a:solidFill>
                <a:latin typeface="Gelasio" pitchFamily="34" charset="0"/>
                <a:ea typeface="Gelasio" pitchFamily="34" charset="-122"/>
                <a:cs typeface="Gelasio" pitchFamily="34" charset="-120"/>
              </a:rPr>
              <a:t>The Challenge</a:t>
            </a:r>
            <a:endParaRPr lang="en-US" sz="2000" dirty="0"/>
          </a:p>
        </p:txBody>
      </p:sp>
      <p:sp>
        <p:nvSpPr>
          <p:cNvPr id="4" name="Text 1"/>
          <p:cNvSpPr/>
          <p:nvPr/>
        </p:nvSpPr>
        <p:spPr>
          <a:xfrm>
            <a:off x="728901" y="3851077"/>
            <a:ext cx="5206960" cy="650796"/>
          </a:xfrm>
          <a:prstGeom prst="rect">
            <a:avLst/>
          </a:prstGeom>
          <a:noFill/>
          <a:ln/>
        </p:spPr>
        <p:txBody>
          <a:bodyPr wrap="none" lIns="0" tIns="0" rIns="0" bIns="0" rtlCol="0" anchor="t"/>
          <a:lstStyle/>
          <a:p>
            <a:pPr marL="0" indent="0" algn="l">
              <a:lnSpc>
                <a:spcPts val="5100"/>
              </a:lnSpc>
              <a:buNone/>
            </a:pPr>
            <a:r>
              <a:rPr lang="en-US" sz="4050" dirty="0">
                <a:solidFill>
                  <a:srgbClr val="312F2B"/>
                </a:solidFill>
                <a:latin typeface="Gelasio" pitchFamily="34" charset="0"/>
                <a:ea typeface="Gelasio" pitchFamily="34" charset="-122"/>
                <a:cs typeface="Gelasio" pitchFamily="34" charset="-120"/>
              </a:rPr>
              <a:t>Problem Statement</a:t>
            </a:r>
            <a:endParaRPr lang="en-US" sz="4050" dirty="0"/>
          </a:p>
        </p:txBody>
      </p:sp>
      <p:sp>
        <p:nvSpPr>
          <p:cNvPr id="5" name="Text 2"/>
          <p:cNvSpPr/>
          <p:nvPr/>
        </p:nvSpPr>
        <p:spPr>
          <a:xfrm>
            <a:off x="1041202" y="5048369"/>
            <a:ext cx="12860298" cy="66627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How can a deep learning system effectively fuse visual information from dermoscopic images with textual clinical metadata (age, sex, lesion location) to not only accurately classify skin lesions but also to generate a coherent and clinically useful explanation for its prediction?</a:t>
            </a:r>
            <a:endParaRPr lang="en-US" sz="1600" dirty="0"/>
          </a:p>
        </p:txBody>
      </p:sp>
      <p:sp>
        <p:nvSpPr>
          <p:cNvPr id="6" name="Text 3"/>
          <p:cNvSpPr/>
          <p:nvPr/>
        </p:nvSpPr>
        <p:spPr>
          <a:xfrm>
            <a:off x="1041202" y="5948839"/>
            <a:ext cx="12860298" cy="133254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The clinical diagnosis of skin lesions, such as melanoma, relies on a multimodal assessment of both visual dermoscopic images and textual patient metadata. While standard AI can accurately classify such lesions , its adoption is often limited by its "black box" nature, which hinders clinical trust because the reasoning is unclear. Our project addresses this challenge by developing a system that not only accurately classifies lesions by fusing these diverse data types but also leverages generative AI to produce a coherent, human-readable report explaining</a:t>
            </a:r>
            <a:endParaRPr lang="en-US" sz="1600" dirty="0"/>
          </a:p>
        </p:txBody>
      </p:sp>
      <p:sp>
        <p:nvSpPr>
          <p:cNvPr id="7" name="Shape 4"/>
          <p:cNvSpPr/>
          <p:nvPr/>
        </p:nvSpPr>
        <p:spPr>
          <a:xfrm>
            <a:off x="728901" y="4814173"/>
            <a:ext cx="22860" cy="2701409"/>
          </a:xfrm>
          <a:prstGeom prst="rect">
            <a:avLst/>
          </a:prstGeom>
          <a:solidFill>
            <a:srgbClr val="E5E5E0"/>
          </a:solidFill>
          <a:ln/>
        </p:spPr>
      </p:sp>
      <p:pic>
        <p:nvPicPr>
          <p:cNvPr id="8" name="Picture 7">
            <a:extLst>
              <a:ext uri="{FF2B5EF4-FFF2-40B4-BE49-F238E27FC236}">
                <a16:creationId xmlns:a16="http://schemas.microsoft.com/office/drawing/2014/main" id="{37EBA357-D916-AD38-3216-46D2ABA740F9}"/>
              </a:ext>
            </a:extLst>
          </p:cNvPr>
          <p:cNvPicPr>
            <a:picLocks noChangeAspect="1"/>
          </p:cNvPicPr>
          <p:nvPr/>
        </p:nvPicPr>
        <p:blipFill>
          <a:blip r:embed="rId4"/>
          <a:stretch>
            <a:fillRect/>
          </a:stretch>
        </p:blipFill>
        <p:spPr>
          <a:xfrm>
            <a:off x="12430125" y="7610918"/>
            <a:ext cx="2200275" cy="5143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650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Our Approach</a:t>
            </a:r>
            <a:endParaRPr lang="en-US" sz="2200" dirty="0"/>
          </a:p>
        </p:txBody>
      </p:sp>
      <p:sp>
        <p:nvSpPr>
          <p:cNvPr id="3" name="Text 1"/>
          <p:cNvSpPr/>
          <p:nvPr/>
        </p:nvSpPr>
        <p:spPr>
          <a:xfrm>
            <a:off x="793790" y="1646158"/>
            <a:ext cx="5792748"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Proposed Methodology</a:t>
            </a:r>
            <a:endParaRPr lang="en-US" sz="4450" dirty="0"/>
          </a:p>
        </p:txBody>
      </p:sp>
      <p:sp>
        <p:nvSpPr>
          <p:cNvPr id="4" name="Shape 2"/>
          <p:cNvSpPr/>
          <p:nvPr/>
        </p:nvSpPr>
        <p:spPr>
          <a:xfrm>
            <a:off x="7299960" y="2695099"/>
            <a:ext cx="30480" cy="4469487"/>
          </a:xfrm>
          <a:prstGeom prst="roundRect">
            <a:avLst>
              <a:gd name="adj" fmla="val 312558"/>
            </a:avLst>
          </a:prstGeom>
          <a:solidFill>
            <a:srgbClr val="CECEC9"/>
          </a:solidFill>
          <a:ln/>
        </p:spPr>
      </p:sp>
      <p:sp>
        <p:nvSpPr>
          <p:cNvPr id="5" name="Shape 3"/>
          <p:cNvSpPr/>
          <p:nvPr/>
        </p:nvSpPr>
        <p:spPr>
          <a:xfrm>
            <a:off x="6410087" y="2935010"/>
            <a:ext cx="680442" cy="30480"/>
          </a:xfrm>
          <a:prstGeom prst="roundRect">
            <a:avLst>
              <a:gd name="adj" fmla="val 312558"/>
            </a:avLst>
          </a:prstGeom>
          <a:solidFill>
            <a:srgbClr val="CECEC9"/>
          </a:solidFill>
          <a:ln/>
        </p:spPr>
      </p:sp>
      <p:sp>
        <p:nvSpPr>
          <p:cNvPr id="6" name="Shape 4"/>
          <p:cNvSpPr/>
          <p:nvPr/>
        </p:nvSpPr>
        <p:spPr>
          <a:xfrm>
            <a:off x="7060049" y="2695099"/>
            <a:ext cx="510302" cy="510302"/>
          </a:xfrm>
          <a:prstGeom prst="roundRect">
            <a:avLst>
              <a:gd name="adj" fmla="val 18669"/>
            </a:avLst>
          </a:prstGeom>
          <a:solidFill>
            <a:srgbClr val="E8E8E3"/>
          </a:solidFill>
          <a:ln w="7620">
            <a:solidFill>
              <a:srgbClr val="CECEC9"/>
            </a:solidFill>
            <a:prstDash val="solid"/>
          </a:ln>
        </p:spPr>
      </p:sp>
      <p:sp>
        <p:nvSpPr>
          <p:cNvPr id="7" name="Text 5"/>
          <p:cNvSpPr/>
          <p:nvPr/>
        </p:nvSpPr>
        <p:spPr>
          <a:xfrm>
            <a:off x="7145119" y="273760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1</a:t>
            </a:r>
            <a:endParaRPr lang="en-US" sz="2650" dirty="0"/>
          </a:p>
        </p:txBody>
      </p:sp>
      <p:sp>
        <p:nvSpPr>
          <p:cNvPr id="8" name="Text 6"/>
          <p:cNvSpPr/>
          <p:nvPr/>
        </p:nvSpPr>
        <p:spPr>
          <a:xfrm>
            <a:off x="2377678" y="2772966"/>
            <a:ext cx="3803452" cy="354330"/>
          </a:xfrm>
          <a:prstGeom prst="rect">
            <a:avLst/>
          </a:prstGeom>
          <a:noFill/>
          <a:ln/>
        </p:spPr>
        <p:txBody>
          <a:bodyPr wrap="none" lIns="0" tIns="0" rIns="0" bIns="0" rtlCol="0" anchor="t"/>
          <a:lstStyle/>
          <a:p>
            <a:pPr marL="0" indent="0" algn="r">
              <a:lnSpc>
                <a:spcPts val="2750"/>
              </a:lnSpc>
              <a:buNone/>
            </a:pPr>
            <a:r>
              <a:rPr lang="en-US" sz="2200" dirty="0">
                <a:solidFill>
                  <a:srgbClr val="272525"/>
                </a:solidFill>
                <a:latin typeface="Gelasio" pitchFamily="34" charset="0"/>
                <a:ea typeface="Gelasio" pitchFamily="34" charset="-122"/>
                <a:cs typeface="Gelasio" pitchFamily="34" charset="-120"/>
              </a:rPr>
              <a:t>Stage 1: Multimodal Diagnosis</a:t>
            </a:r>
            <a:endParaRPr lang="en-US" sz="2200" dirty="0"/>
          </a:p>
        </p:txBody>
      </p:sp>
      <p:sp>
        <p:nvSpPr>
          <p:cNvPr id="9" name="Text 7"/>
          <p:cNvSpPr/>
          <p:nvPr/>
        </p:nvSpPr>
        <p:spPr>
          <a:xfrm>
            <a:off x="793790" y="3263384"/>
            <a:ext cx="5387340" cy="1814513"/>
          </a:xfrm>
          <a:prstGeom prst="rect">
            <a:avLst/>
          </a:prstGeom>
          <a:noFill/>
          <a:ln/>
        </p:spPr>
        <p:txBody>
          <a:bodyPr wrap="square" lIns="0" tIns="0" rIns="0" bIns="0" rtlCol="0" anchor="t"/>
          <a:lstStyle/>
          <a:p>
            <a:pPr marL="0" indent="0" algn="r">
              <a:lnSpc>
                <a:spcPts val="2850"/>
              </a:lnSpc>
              <a:buNone/>
            </a:pPr>
            <a:r>
              <a:rPr lang="en-US" sz="1750" dirty="0">
                <a:solidFill>
                  <a:srgbClr val="272525"/>
                </a:solidFill>
                <a:latin typeface="Lato" pitchFamily="34" charset="0"/>
                <a:ea typeface="Lato" pitchFamily="34" charset="-122"/>
                <a:cs typeface="Lato" pitchFamily="34" charset="-120"/>
              </a:rPr>
              <a:t>Utilize ISIC 2019/2020 datasets. Process dermoscopic images with an Image Encoder (EfficientNet) and metadata (converted to natural language) with a Text Encoder (ClinicalBERT). Fuse the visual and textual embeddings to classify skin lesions.</a:t>
            </a:r>
            <a:endParaRPr lang="en-US" sz="1750" dirty="0"/>
          </a:p>
        </p:txBody>
      </p:sp>
      <p:sp>
        <p:nvSpPr>
          <p:cNvPr id="10" name="Shape 8"/>
          <p:cNvSpPr/>
          <p:nvPr/>
        </p:nvSpPr>
        <p:spPr>
          <a:xfrm>
            <a:off x="7539871" y="4295894"/>
            <a:ext cx="680442" cy="30480"/>
          </a:xfrm>
          <a:prstGeom prst="roundRect">
            <a:avLst>
              <a:gd name="adj" fmla="val 312558"/>
            </a:avLst>
          </a:prstGeom>
          <a:solidFill>
            <a:srgbClr val="CECEC9"/>
          </a:solidFill>
          <a:ln/>
        </p:spPr>
      </p:sp>
      <p:sp>
        <p:nvSpPr>
          <p:cNvPr id="11" name="Shape 9"/>
          <p:cNvSpPr/>
          <p:nvPr/>
        </p:nvSpPr>
        <p:spPr>
          <a:xfrm>
            <a:off x="7060049" y="4055983"/>
            <a:ext cx="510302" cy="510302"/>
          </a:xfrm>
          <a:prstGeom prst="roundRect">
            <a:avLst>
              <a:gd name="adj" fmla="val 18669"/>
            </a:avLst>
          </a:prstGeom>
          <a:solidFill>
            <a:srgbClr val="E8E8E3"/>
          </a:solidFill>
          <a:ln w="7620">
            <a:solidFill>
              <a:srgbClr val="CECEC9"/>
            </a:solidFill>
            <a:prstDash val="solid"/>
          </a:ln>
        </p:spPr>
      </p:sp>
      <p:sp>
        <p:nvSpPr>
          <p:cNvPr id="12" name="Text 10"/>
          <p:cNvSpPr/>
          <p:nvPr/>
        </p:nvSpPr>
        <p:spPr>
          <a:xfrm>
            <a:off x="7145119" y="409848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2</a:t>
            </a:r>
            <a:endParaRPr lang="en-US" sz="2650" dirty="0"/>
          </a:p>
        </p:txBody>
      </p:sp>
      <p:sp>
        <p:nvSpPr>
          <p:cNvPr id="13" name="Text 11"/>
          <p:cNvSpPr/>
          <p:nvPr/>
        </p:nvSpPr>
        <p:spPr>
          <a:xfrm>
            <a:off x="8449270" y="4133850"/>
            <a:ext cx="4022288"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Stage 2: Generative Explanation</a:t>
            </a:r>
            <a:endParaRPr lang="en-US" sz="2200" dirty="0"/>
          </a:p>
        </p:txBody>
      </p:sp>
      <p:sp>
        <p:nvSpPr>
          <p:cNvPr id="14" name="Text 12"/>
          <p:cNvSpPr/>
          <p:nvPr/>
        </p:nvSpPr>
        <p:spPr>
          <a:xfrm>
            <a:off x="8449270" y="4624268"/>
            <a:ext cx="5387340" cy="254031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Feed the diagnosis, confidence score, and clinical context from Stage 1 into a pre-trained Large Language Model (LLM) like GPT-4. Use Prompt Engineering to guide the LLM to generate a comprehensive diagnostic report, including the final diagnosis, justification, potential differential diagnoses, and next steps.</a:t>
            </a:r>
            <a:endParaRPr lang="en-US" sz="1750" dirty="0"/>
          </a:p>
        </p:txBody>
      </p:sp>
      <p:pic>
        <p:nvPicPr>
          <p:cNvPr id="15" name="Picture 14">
            <a:extLst>
              <a:ext uri="{FF2B5EF4-FFF2-40B4-BE49-F238E27FC236}">
                <a16:creationId xmlns:a16="http://schemas.microsoft.com/office/drawing/2014/main" id="{5D41FCCD-F78F-5D4E-D0F3-AFB2EB8B966C}"/>
              </a:ext>
            </a:extLst>
          </p:cNvPr>
          <p:cNvPicPr>
            <a:picLocks noChangeAspect="1"/>
          </p:cNvPicPr>
          <p:nvPr/>
        </p:nvPicPr>
        <p:blipFill>
          <a:blip r:embed="rId3"/>
          <a:stretch>
            <a:fillRect/>
          </a:stretch>
        </p:blipFill>
        <p:spPr>
          <a:xfrm>
            <a:off x="12430125" y="7610918"/>
            <a:ext cx="2200275" cy="5143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6526" y="788075"/>
            <a:ext cx="2773680" cy="346710"/>
          </a:xfrm>
          <a:prstGeom prst="rect">
            <a:avLst/>
          </a:prstGeom>
          <a:noFill/>
          <a:ln/>
        </p:spPr>
        <p:txBody>
          <a:bodyPr wrap="none" lIns="0" tIns="0" rIns="0" bIns="0" rtlCol="0" anchor="t"/>
          <a:lstStyle/>
          <a:p>
            <a:pPr marL="0" indent="0" algn="l">
              <a:lnSpc>
                <a:spcPts val="2700"/>
              </a:lnSpc>
              <a:buNone/>
            </a:pPr>
            <a:r>
              <a:rPr lang="en-US" sz="2150" dirty="0">
                <a:solidFill>
                  <a:srgbClr val="312F2B"/>
                </a:solidFill>
                <a:latin typeface="Gelasio" pitchFamily="34" charset="0"/>
                <a:ea typeface="Gelasio" pitchFamily="34" charset="-122"/>
                <a:cs typeface="Gelasio" pitchFamily="34" charset="-120"/>
              </a:rPr>
              <a:t>System Blueprint</a:t>
            </a:r>
            <a:endParaRPr lang="en-US" sz="2150" dirty="0"/>
          </a:p>
        </p:txBody>
      </p:sp>
      <p:sp>
        <p:nvSpPr>
          <p:cNvPr id="3" name="Text 1"/>
          <p:cNvSpPr/>
          <p:nvPr/>
        </p:nvSpPr>
        <p:spPr>
          <a:xfrm>
            <a:off x="776526" y="1356598"/>
            <a:ext cx="6800731" cy="693301"/>
          </a:xfrm>
          <a:prstGeom prst="rect">
            <a:avLst/>
          </a:prstGeom>
          <a:noFill/>
          <a:ln/>
        </p:spPr>
        <p:txBody>
          <a:bodyPr wrap="none" lIns="0" tIns="0" rIns="0" bIns="0" rtlCol="0" anchor="t"/>
          <a:lstStyle/>
          <a:p>
            <a:pPr marL="0" indent="0" algn="l">
              <a:lnSpc>
                <a:spcPts val="5450"/>
              </a:lnSpc>
              <a:buNone/>
            </a:pPr>
            <a:r>
              <a:rPr lang="en-US" sz="4350" dirty="0">
                <a:solidFill>
                  <a:srgbClr val="312F2B"/>
                </a:solidFill>
                <a:latin typeface="Gelasio" pitchFamily="34" charset="0"/>
                <a:ea typeface="Gelasio" pitchFamily="34" charset="-122"/>
                <a:cs typeface="Gelasio" pitchFamily="34" charset="-120"/>
              </a:rPr>
              <a:t>Multimodal AI Architecture</a:t>
            </a:r>
            <a:endParaRPr lang="en-US" sz="4350" dirty="0"/>
          </a:p>
        </p:txBody>
      </p:sp>
      <p:sp>
        <p:nvSpPr>
          <p:cNvPr id="4" name="Text 2"/>
          <p:cNvSpPr/>
          <p:nvPr/>
        </p:nvSpPr>
        <p:spPr>
          <a:xfrm>
            <a:off x="776526" y="2604492"/>
            <a:ext cx="2773680" cy="346710"/>
          </a:xfrm>
          <a:prstGeom prst="rect">
            <a:avLst/>
          </a:prstGeom>
          <a:noFill/>
          <a:ln/>
        </p:spPr>
        <p:txBody>
          <a:bodyPr wrap="none" lIns="0" tIns="0" rIns="0" bIns="0" rtlCol="0" anchor="t"/>
          <a:lstStyle/>
          <a:p>
            <a:pPr marL="0" indent="0" algn="l">
              <a:lnSpc>
                <a:spcPts val="2700"/>
              </a:lnSpc>
              <a:buNone/>
            </a:pPr>
            <a:r>
              <a:rPr lang="en-US" sz="2150" dirty="0">
                <a:solidFill>
                  <a:srgbClr val="312F2B"/>
                </a:solidFill>
                <a:latin typeface="Gelasio" pitchFamily="34" charset="0"/>
                <a:ea typeface="Gelasio" pitchFamily="34" charset="-122"/>
                <a:cs typeface="Gelasio" pitchFamily="34" charset="-120"/>
              </a:rPr>
              <a:t>Inputs</a:t>
            </a:r>
            <a:endParaRPr lang="en-US" sz="2150" dirty="0"/>
          </a:p>
        </p:txBody>
      </p:sp>
      <p:sp>
        <p:nvSpPr>
          <p:cNvPr id="5" name="Text 3"/>
          <p:cNvSpPr/>
          <p:nvPr/>
        </p:nvSpPr>
        <p:spPr>
          <a:xfrm>
            <a:off x="776526" y="3173016"/>
            <a:ext cx="6268045" cy="355044"/>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272525"/>
                </a:solidFill>
                <a:latin typeface="Lato" pitchFamily="34" charset="0"/>
                <a:ea typeface="Lato" pitchFamily="34" charset="-122"/>
                <a:cs typeface="Lato" pitchFamily="34" charset="-120"/>
              </a:rPr>
              <a:t>Dermoscopic Image</a:t>
            </a:r>
            <a:endParaRPr lang="en-US" sz="1700" dirty="0"/>
          </a:p>
        </p:txBody>
      </p:sp>
      <p:sp>
        <p:nvSpPr>
          <p:cNvPr id="6" name="Text 4"/>
          <p:cNvSpPr/>
          <p:nvPr/>
        </p:nvSpPr>
        <p:spPr>
          <a:xfrm>
            <a:off x="776526" y="3605689"/>
            <a:ext cx="6268045" cy="355044"/>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272525"/>
                </a:solidFill>
                <a:latin typeface="Lato" pitchFamily="34" charset="0"/>
                <a:ea typeface="Lato" pitchFamily="34" charset="-122"/>
                <a:cs typeface="Lato" pitchFamily="34" charset="-120"/>
              </a:rPr>
              <a:t>Clinical Metadata (Age, Sex, Location) → Encoded Text</a:t>
            </a:r>
            <a:endParaRPr lang="en-US" sz="1700" dirty="0"/>
          </a:p>
        </p:txBody>
      </p:sp>
      <p:sp>
        <p:nvSpPr>
          <p:cNvPr id="7" name="Text 5"/>
          <p:cNvSpPr/>
          <p:nvPr/>
        </p:nvSpPr>
        <p:spPr>
          <a:xfrm>
            <a:off x="776526" y="4182547"/>
            <a:ext cx="3244096" cy="346710"/>
          </a:xfrm>
          <a:prstGeom prst="rect">
            <a:avLst/>
          </a:prstGeom>
          <a:noFill/>
          <a:ln/>
        </p:spPr>
        <p:txBody>
          <a:bodyPr wrap="none" lIns="0" tIns="0" rIns="0" bIns="0" rtlCol="0" anchor="t"/>
          <a:lstStyle/>
          <a:p>
            <a:pPr marL="0" indent="0" algn="l">
              <a:lnSpc>
                <a:spcPts val="2700"/>
              </a:lnSpc>
              <a:buNone/>
            </a:pPr>
            <a:r>
              <a:rPr lang="en-US" sz="2150" dirty="0">
                <a:solidFill>
                  <a:srgbClr val="312F2B"/>
                </a:solidFill>
                <a:latin typeface="Gelasio" pitchFamily="34" charset="0"/>
                <a:ea typeface="Gelasio" pitchFamily="34" charset="-122"/>
                <a:cs typeface="Gelasio" pitchFamily="34" charset="-120"/>
              </a:rPr>
              <a:t>Stage 1: Diagnostic Engine</a:t>
            </a:r>
            <a:endParaRPr lang="en-US" sz="2150" dirty="0"/>
          </a:p>
        </p:txBody>
      </p:sp>
      <p:sp>
        <p:nvSpPr>
          <p:cNvPr id="8" name="Text 6"/>
          <p:cNvSpPr/>
          <p:nvPr/>
        </p:nvSpPr>
        <p:spPr>
          <a:xfrm>
            <a:off x="776526" y="4751070"/>
            <a:ext cx="6268045" cy="355044"/>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272525"/>
                </a:solidFill>
                <a:latin typeface="Lato" pitchFamily="34" charset="0"/>
                <a:ea typeface="Lato" pitchFamily="34" charset="-122"/>
                <a:cs typeface="Lato" pitchFamily="34" charset="-120"/>
              </a:rPr>
              <a:t>Image Encoder (EfficientNet CNN) → Visual Embedding</a:t>
            </a:r>
            <a:endParaRPr lang="en-US" sz="1700" dirty="0"/>
          </a:p>
        </p:txBody>
      </p:sp>
      <p:sp>
        <p:nvSpPr>
          <p:cNvPr id="9" name="Text 7"/>
          <p:cNvSpPr/>
          <p:nvPr/>
        </p:nvSpPr>
        <p:spPr>
          <a:xfrm>
            <a:off x="776526" y="5183743"/>
            <a:ext cx="6268045" cy="355044"/>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272525"/>
                </a:solidFill>
                <a:latin typeface="Lato" pitchFamily="34" charset="0"/>
                <a:ea typeface="Lato" pitchFamily="34" charset="-122"/>
                <a:cs typeface="Lato" pitchFamily="34" charset="-120"/>
              </a:rPr>
              <a:t>Text Encoder (ClinicalBERT) → Textual Embedding</a:t>
            </a:r>
            <a:endParaRPr lang="en-US" sz="1700" dirty="0"/>
          </a:p>
        </p:txBody>
      </p:sp>
      <p:sp>
        <p:nvSpPr>
          <p:cNvPr id="10" name="Text 8"/>
          <p:cNvSpPr/>
          <p:nvPr/>
        </p:nvSpPr>
        <p:spPr>
          <a:xfrm>
            <a:off x="776526" y="5616416"/>
            <a:ext cx="6268045" cy="355044"/>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272525"/>
                </a:solidFill>
                <a:latin typeface="Lato" pitchFamily="34" charset="0"/>
                <a:ea typeface="Lato" pitchFamily="34" charset="-122"/>
                <a:cs typeface="Lato" pitchFamily="34" charset="-120"/>
              </a:rPr>
              <a:t>Multimodal Fusion (Concatenation) → Fused Representation</a:t>
            </a:r>
            <a:endParaRPr lang="en-US" sz="1700" dirty="0"/>
          </a:p>
        </p:txBody>
      </p:sp>
      <p:sp>
        <p:nvSpPr>
          <p:cNvPr id="11" name="Text 9"/>
          <p:cNvSpPr/>
          <p:nvPr/>
        </p:nvSpPr>
        <p:spPr>
          <a:xfrm>
            <a:off x="776526" y="6049089"/>
            <a:ext cx="6268045" cy="71008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272525"/>
                </a:solidFill>
                <a:latin typeface="Lato" pitchFamily="34" charset="0"/>
                <a:ea typeface="Lato" pitchFamily="34" charset="-122"/>
                <a:cs typeface="Lato" pitchFamily="34" charset="-120"/>
              </a:rPr>
              <a:t>Diagnostic Classifier (Dense Layer with Softmax) → Structured Diagnosis (Class Probabilities)</a:t>
            </a:r>
            <a:endParaRPr lang="en-US" sz="1700" dirty="0"/>
          </a:p>
        </p:txBody>
      </p:sp>
      <p:sp>
        <p:nvSpPr>
          <p:cNvPr id="12" name="Text 10"/>
          <p:cNvSpPr/>
          <p:nvPr/>
        </p:nvSpPr>
        <p:spPr>
          <a:xfrm>
            <a:off x="7593449" y="2604492"/>
            <a:ext cx="3308985" cy="346710"/>
          </a:xfrm>
          <a:prstGeom prst="rect">
            <a:avLst/>
          </a:prstGeom>
          <a:noFill/>
          <a:ln/>
        </p:spPr>
        <p:txBody>
          <a:bodyPr wrap="none" lIns="0" tIns="0" rIns="0" bIns="0" rtlCol="0" anchor="t"/>
          <a:lstStyle/>
          <a:p>
            <a:pPr marL="0" indent="0" algn="l">
              <a:lnSpc>
                <a:spcPts val="2700"/>
              </a:lnSpc>
              <a:buNone/>
            </a:pPr>
            <a:r>
              <a:rPr lang="en-US" sz="2150" dirty="0">
                <a:solidFill>
                  <a:srgbClr val="312F2B"/>
                </a:solidFill>
                <a:latin typeface="Gelasio" pitchFamily="34" charset="0"/>
                <a:ea typeface="Gelasio" pitchFamily="34" charset="-122"/>
                <a:cs typeface="Gelasio" pitchFamily="34" charset="-120"/>
              </a:rPr>
              <a:t>Stage 2: Generative Engine</a:t>
            </a:r>
            <a:endParaRPr lang="en-US" sz="2150" dirty="0"/>
          </a:p>
        </p:txBody>
      </p:sp>
      <p:sp>
        <p:nvSpPr>
          <p:cNvPr id="13" name="Text 11"/>
          <p:cNvSpPr/>
          <p:nvPr/>
        </p:nvSpPr>
        <p:spPr>
          <a:xfrm>
            <a:off x="7593449" y="3173016"/>
            <a:ext cx="6268045" cy="71008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272525"/>
                </a:solidFill>
                <a:latin typeface="Lato" pitchFamily="34" charset="0"/>
                <a:ea typeface="Lato" pitchFamily="34" charset="-122"/>
                <a:cs typeface="Lato" pitchFamily="34" charset="-120"/>
              </a:rPr>
              <a:t>Structured Diagnosis + Clinical Context → Prompt Engineering Module → Detailed Prompt</a:t>
            </a:r>
            <a:endParaRPr lang="en-US" sz="1700" dirty="0"/>
          </a:p>
        </p:txBody>
      </p:sp>
      <p:sp>
        <p:nvSpPr>
          <p:cNvPr id="14" name="Text 12"/>
          <p:cNvSpPr/>
          <p:nvPr/>
        </p:nvSpPr>
        <p:spPr>
          <a:xfrm>
            <a:off x="7593449" y="3960733"/>
            <a:ext cx="6268045" cy="71008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272525"/>
                </a:solidFill>
                <a:latin typeface="Lato" pitchFamily="34" charset="0"/>
                <a:ea typeface="Lato" pitchFamily="34" charset="-122"/>
                <a:cs typeface="Lato" pitchFamily="34" charset="-120"/>
              </a:rPr>
              <a:t>Detailed Prompt → Large Language Model (GPT-4) → Generated Diagnostic Report</a:t>
            </a:r>
            <a:endParaRPr lang="en-US" sz="1700" dirty="0"/>
          </a:p>
        </p:txBody>
      </p:sp>
      <p:sp>
        <p:nvSpPr>
          <p:cNvPr id="15" name="Text 13"/>
          <p:cNvSpPr/>
          <p:nvPr/>
        </p:nvSpPr>
        <p:spPr>
          <a:xfrm>
            <a:off x="7593449" y="4892635"/>
            <a:ext cx="2773680" cy="346710"/>
          </a:xfrm>
          <a:prstGeom prst="rect">
            <a:avLst/>
          </a:prstGeom>
          <a:noFill/>
          <a:ln/>
        </p:spPr>
        <p:txBody>
          <a:bodyPr wrap="none" lIns="0" tIns="0" rIns="0" bIns="0" rtlCol="0" anchor="t"/>
          <a:lstStyle/>
          <a:p>
            <a:pPr marL="0" indent="0" algn="l">
              <a:lnSpc>
                <a:spcPts val="2700"/>
              </a:lnSpc>
              <a:buNone/>
            </a:pPr>
            <a:r>
              <a:rPr lang="en-US" sz="2150" dirty="0">
                <a:solidFill>
                  <a:srgbClr val="312F2B"/>
                </a:solidFill>
                <a:latin typeface="Gelasio" pitchFamily="34" charset="0"/>
                <a:ea typeface="Gelasio" pitchFamily="34" charset="-122"/>
                <a:cs typeface="Gelasio" pitchFamily="34" charset="-120"/>
              </a:rPr>
              <a:t>Final Output</a:t>
            </a:r>
            <a:endParaRPr lang="en-US" sz="2150" dirty="0"/>
          </a:p>
        </p:txBody>
      </p:sp>
      <p:sp>
        <p:nvSpPr>
          <p:cNvPr id="16" name="Text 14"/>
          <p:cNvSpPr/>
          <p:nvPr/>
        </p:nvSpPr>
        <p:spPr>
          <a:xfrm>
            <a:off x="7593449" y="5461159"/>
            <a:ext cx="6268045" cy="355044"/>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272525"/>
                </a:solidFill>
                <a:latin typeface="Lato" pitchFamily="34" charset="0"/>
                <a:ea typeface="Lato" pitchFamily="34" charset="-122"/>
                <a:cs typeface="Lato" pitchFamily="34" charset="-120"/>
              </a:rPr>
              <a:t>Comprehensive Diagnostic Report (Human-readable)</a:t>
            </a:r>
            <a:endParaRPr lang="en-US" sz="1700" dirty="0"/>
          </a:p>
        </p:txBody>
      </p:sp>
      <p:pic>
        <p:nvPicPr>
          <p:cNvPr id="17" name="Image 0" descr="preencoded.png"/>
          <p:cNvPicPr>
            <a:picLocks noChangeAspect="1"/>
          </p:cNvPicPr>
          <p:nvPr/>
        </p:nvPicPr>
        <p:blipFill>
          <a:blip r:embed="rId3"/>
          <a:stretch>
            <a:fillRect/>
          </a:stretch>
        </p:blipFill>
        <p:spPr>
          <a:xfrm>
            <a:off x="804267" y="7160419"/>
            <a:ext cx="124658" cy="166330"/>
          </a:xfrm>
          <a:prstGeom prst="rect">
            <a:avLst/>
          </a:prstGeom>
        </p:spPr>
      </p:pic>
      <p:sp>
        <p:nvSpPr>
          <p:cNvPr id="18" name="Text 15"/>
          <p:cNvSpPr/>
          <p:nvPr/>
        </p:nvSpPr>
        <p:spPr>
          <a:xfrm>
            <a:off x="1109305" y="7086362"/>
            <a:ext cx="2218968" cy="355044"/>
          </a:xfrm>
          <a:prstGeom prst="rect">
            <a:avLst/>
          </a:prstGeom>
          <a:noFill/>
          <a:ln/>
        </p:spPr>
        <p:txBody>
          <a:bodyPr wrap="none" lIns="0" tIns="0" rIns="0" bIns="0" rtlCol="0" anchor="t"/>
          <a:lstStyle/>
          <a:p>
            <a:pPr marL="0" indent="0" algn="l">
              <a:lnSpc>
                <a:spcPts val="2750"/>
              </a:lnSpc>
              <a:buNone/>
            </a:pPr>
            <a:endParaRPr lang="en-US" sz="1700" dirty="0"/>
          </a:p>
        </p:txBody>
      </p:sp>
      <p:pic>
        <p:nvPicPr>
          <p:cNvPr id="19" name="Picture 18">
            <a:extLst>
              <a:ext uri="{FF2B5EF4-FFF2-40B4-BE49-F238E27FC236}">
                <a16:creationId xmlns:a16="http://schemas.microsoft.com/office/drawing/2014/main" id="{F47B401B-459A-0F58-2492-3CCFF4D2A7CF}"/>
              </a:ext>
            </a:extLst>
          </p:cNvPr>
          <p:cNvPicPr>
            <a:picLocks noChangeAspect="1"/>
          </p:cNvPicPr>
          <p:nvPr/>
        </p:nvPicPr>
        <p:blipFill>
          <a:blip r:embed="rId4"/>
          <a:stretch>
            <a:fillRect/>
          </a:stretch>
        </p:blipFill>
        <p:spPr>
          <a:xfrm>
            <a:off x="12430125" y="7610918"/>
            <a:ext cx="2200275" cy="5143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4248" y="513993"/>
            <a:ext cx="10749558" cy="6692384"/>
          </a:xfrm>
          <a:prstGeom prst="rect">
            <a:avLst/>
          </a:prstGeom>
        </p:spPr>
      </p:pic>
      <p:sp>
        <p:nvSpPr>
          <p:cNvPr id="3" name="Text 0"/>
          <p:cNvSpPr/>
          <p:nvPr/>
        </p:nvSpPr>
        <p:spPr>
          <a:xfrm>
            <a:off x="654248" y="7416641"/>
            <a:ext cx="13321903" cy="299085"/>
          </a:xfrm>
          <a:prstGeom prst="rect">
            <a:avLst/>
          </a:prstGeom>
          <a:noFill/>
          <a:ln/>
        </p:spPr>
        <p:txBody>
          <a:bodyPr wrap="none" lIns="0" tIns="0" rIns="0" bIns="0" rtlCol="0" anchor="t"/>
          <a:lstStyle/>
          <a:p>
            <a:pPr marL="0" indent="0" algn="l">
              <a:lnSpc>
                <a:spcPts val="2350"/>
              </a:lnSpc>
              <a:buNone/>
            </a:pPr>
            <a:r>
              <a:rPr lang="en-US" sz="1450" dirty="0">
                <a:solidFill>
                  <a:srgbClr val="5E98F1"/>
                </a:solidFill>
                <a:latin typeface="Lato" pitchFamily="34" charset="0"/>
                <a:ea typeface="Lato" pitchFamily="34" charset="-122"/>
                <a:cs typeface="Lato" pitchFamily="34" charset="-120"/>
              </a:rPr>
              <a:t>http://app.eraser.io/workspace/L4xCP28PQmhFsdeDAiiW</a:t>
            </a:r>
            <a:endParaRPr lang="en-US" sz="1450" dirty="0"/>
          </a:p>
        </p:txBody>
      </p:sp>
      <p:pic>
        <p:nvPicPr>
          <p:cNvPr id="4" name="Picture 3">
            <a:extLst>
              <a:ext uri="{FF2B5EF4-FFF2-40B4-BE49-F238E27FC236}">
                <a16:creationId xmlns:a16="http://schemas.microsoft.com/office/drawing/2014/main" id="{FF739925-5114-7D41-0AE8-582E9324DF6D}"/>
              </a:ext>
            </a:extLst>
          </p:cNvPr>
          <p:cNvPicPr>
            <a:picLocks noChangeAspect="1"/>
          </p:cNvPicPr>
          <p:nvPr/>
        </p:nvPicPr>
        <p:blipFill>
          <a:blip r:embed="rId4"/>
          <a:stretch>
            <a:fillRect/>
          </a:stretch>
        </p:blipFill>
        <p:spPr>
          <a:xfrm>
            <a:off x="12430125" y="7610918"/>
            <a:ext cx="2200275" cy="5143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7235" y="746641"/>
            <a:ext cx="2632948" cy="328970"/>
          </a:xfrm>
          <a:prstGeom prst="rect">
            <a:avLst/>
          </a:prstGeom>
          <a:noFill/>
          <a:ln/>
        </p:spPr>
        <p:txBody>
          <a:bodyPr wrap="none" lIns="0" tIns="0" rIns="0" bIns="0" rtlCol="0" anchor="t"/>
          <a:lstStyle/>
          <a:p>
            <a:pPr marL="0" indent="0" algn="l">
              <a:lnSpc>
                <a:spcPts val="2550"/>
              </a:lnSpc>
              <a:buNone/>
            </a:pPr>
            <a:r>
              <a:rPr lang="en-US" sz="2050" dirty="0">
                <a:solidFill>
                  <a:srgbClr val="312F2B"/>
                </a:solidFill>
                <a:latin typeface="Gelasio" pitchFamily="34" charset="0"/>
                <a:ea typeface="Gelasio" pitchFamily="34" charset="-122"/>
                <a:cs typeface="Gelasio" pitchFamily="34" charset="-120"/>
              </a:rPr>
              <a:t>Model Selection</a:t>
            </a:r>
            <a:endParaRPr lang="en-US" sz="2050" dirty="0"/>
          </a:p>
        </p:txBody>
      </p:sp>
      <p:sp>
        <p:nvSpPr>
          <p:cNvPr id="3" name="Text 1"/>
          <p:cNvSpPr/>
          <p:nvPr/>
        </p:nvSpPr>
        <p:spPr>
          <a:xfrm>
            <a:off x="737235" y="1286232"/>
            <a:ext cx="5265896" cy="658178"/>
          </a:xfrm>
          <a:prstGeom prst="rect">
            <a:avLst/>
          </a:prstGeom>
          <a:noFill/>
          <a:ln/>
        </p:spPr>
        <p:txBody>
          <a:bodyPr wrap="none" lIns="0" tIns="0" rIns="0" bIns="0" rtlCol="0" anchor="t"/>
          <a:lstStyle/>
          <a:p>
            <a:pPr marL="0" indent="0" algn="l">
              <a:lnSpc>
                <a:spcPts val="5150"/>
              </a:lnSpc>
              <a:buNone/>
            </a:pPr>
            <a:r>
              <a:rPr lang="en-US" sz="4100" dirty="0">
                <a:solidFill>
                  <a:srgbClr val="312F2B"/>
                </a:solidFill>
                <a:latin typeface="Gelasio" pitchFamily="34" charset="0"/>
                <a:ea typeface="Gelasio" pitchFamily="34" charset="-122"/>
                <a:cs typeface="Gelasio" pitchFamily="34" charset="-120"/>
              </a:rPr>
              <a:t>Image Encoder</a:t>
            </a:r>
            <a:endParaRPr lang="en-US" sz="4100" dirty="0"/>
          </a:p>
        </p:txBody>
      </p:sp>
      <p:sp>
        <p:nvSpPr>
          <p:cNvPr id="4" name="Text 2"/>
          <p:cNvSpPr/>
          <p:nvPr/>
        </p:nvSpPr>
        <p:spPr>
          <a:xfrm>
            <a:off x="737235" y="2260283"/>
            <a:ext cx="13155930" cy="673894"/>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The role of the Image Encoder is to analyze the dermoscopic image and extract its important visual features. We will use pre-trained models, which is highly recommended for such tasks.</a:t>
            </a:r>
            <a:endParaRPr lang="en-US" sz="1650" dirty="0"/>
          </a:p>
        </p:txBody>
      </p:sp>
      <p:sp>
        <p:nvSpPr>
          <p:cNvPr id="5" name="Text 3"/>
          <p:cNvSpPr/>
          <p:nvPr/>
        </p:nvSpPr>
        <p:spPr>
          <a:xfrm>
            <a:off x="737235" y="3171111"/>
            <a:ext cx="13155930" cy="336947"/>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272525"/>
                </a:solidFill>
                <a:latin typeface="Lato" pitchFamily="34" charset="0"/>
                <a:ea typeface="Lato" pitchFamily="34" charset="-122"/>
                <a:cs typeface="Lato" pitchFamily="34" charset="-120"/>
              </a:rPr>
              <a:t>Recommended Starting Point: EfficientNetB3</a:t>
            </a:r>
            <a:endParaRPr lang="en-US" sz="1650" dirty="0"/>
          </a:p>
        </p:txBody>
      </p:sp>
      <p:sp>
        <p:nvSpPr>
          <p:cNvPr id="6" name="Text 4"/>
          <p:cNvSpPr/>
          <p:nvPr/>
        </p:nvSpPr>
        <p:spPr>
          <a:xfrm>
            <a:off x="737235" y="3581757"/>
            <a:ext cx="13155930" cy="673894"/>
          </a:xfrm>
          <a:prstGeom prst="rect">
            <a:avLst/>
          </a:prstGeom>
          <a:noFill/>
          <a:ln/>
        </p:spPr>
        <p:txBody>
          <a:bodyPr wrap="square" lIns="0" tIns="0" rIns="0" bIns="0" rtlCol="0" anchor="t"/>
          <a:lstStyle/>
          <a:p>
            <a:pPr marL="685800" lvl="1" indent="-342900" algn="l">
              <a:lnSpc>
                <a:spcPts val="2650"/>
              </a:lnSpc>
              <a:buSzPct val="100000"/>
              <a:buChar char="•"/>
            </a:pPr>
            <a:r>
              <a:rPr lang="en-US" sz="1650" dirty="0">
                <a:solidFill>
                  <a:srgbClr val="272525"/>
                </a:solidFill>
                <a:latin typeface="Lato" pitchFamily="34" charset="0"/>
                <a:ea typeface="Lato" pitchFamily="34" charset="-122"/>
                <a:cs typeface="Lato" pitchFamily="34" charset="-120"/>
              </a:rPr>
              <a:t>A highly effective CNN that provides a fantastic balance between accuracy and manageable size for a student project. It is a modern and popular choice for image classification tasks.</a:t>
            </a:r>
            <a:endParaRPr lang="en-US" sz="1650" dirty="0"/>
          </a:p>
        </p:txBody>
      </p:sp>
      <p:sp>
        <p:nvSpPr>
          <p:cNvPr id="7" name="Text 5"/>
          <p:cNvSpPr/>
          <p:nvPr/>
        </p:nvSpPr>
        <p:spPr>
          <a:xfrm>
            <a:off x="737235" y="4329351"/>
            <a:ext cx="13155930" cy="336947"/>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272525"/>
                </a:solidFill>
                <a:latin typeface="Lato" pitchFamily="34" charset="0"/>
                <a:ea typeface="Lato" pitchFamily="34" charset="-122"/>
                <a:cs typeface="Lato" pitchFamily="34" charset="-120"/>
              </a:rPr>
              <a:t>Advanced Alternative: Swin Transformer</a:t>
            </a:r>
            <a:endParaRPr lang="en-US" sz="1650" dirty="0"/>
          </a:p>
        </p:txBody>
      </p:sp>
      <p:sp>
        <p:nvSpPr>
          <p:cNvPr id="8" name="Text 6"/>
          <p:cNvSpPr/>
          <p:nvPr/>
        </p:nvSpPr>
        <p:spPr>
          <a:xfrm>
            <a:off x="737235" y="4739997"/>
            <a:ext cx="13155930" cy="1010841"/>
          </a:xfrm>
          <a:prstGeom prst="rect">
            <a:avLst/>
          </a:prstGeom>
          <a:noFill/>
          <a:ln/>
        </p:spPr>
        <p:txBody>
          <a:bodyPr wrap="square" lIns="0" tIns="0" rIns="0" bIns="0" rtlCol="0" anchor="t"/>
          <a:lstStyle/>
          <a:p>
            <a:pPr marL="685800" lvl="1" indent="-342900" algn="l">
              <a:lnSpc>
                <a:spcPts val="2650"/>
              </a:lnSpc>
              <a:buSzPct val="100000"/>
              <a:buChar char="•"/>
            </a:pPr>
            <a:r>
              <a:rPr lang="en-US" sz="1650" dirty="0">
                <a:solidFill>
                  <a:srgbClr val="272525"/>
                </a:solidFill>
                <a:latin typeface="Lato" pitchFamily="34" charset="0"/>
                <a:ea typeface="Lato" pitchFamily="34" charset="-122"/>
                <a:cs typeface="Lato" pitchFamily="34" charset="-120"/>
              </a:rPr>
              <a:t>A state-of-the-art Vision Transformer architecture that is often more efficient and powerful than standard transformers. This model architecture was explicitly used for image processing in one of the provided research papers, making it a highly relevant and advanced choice for this project.</a:t>
            </a:r>
            <a:endParaRPr lang="en-US" sz="1650" dirty="0"/>
          </a:p>
        </p:txBody>
      </p:sp>
      <p:sp>
        <p:nvSpPr>
          <p:cNvPr id="9" name="Text 7"/>
          <p:cNvSpPr/>
          <p:nvPr/>
        </p:nvSpPr>
        <p:spPr>
          <a:xfrm>
            <a:off x="737235" y="5824538"/>
            <a:ext cx="13155930" cy="336947"/>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272525"/>
                </a:solidFill>
                <a:latin typeface="Lato" pitchFamily="34" charset="0"/>
                <a:ea typeface="Lato" pitchFamily="34" charset="-122"/>
                <a:cs typeface="Lato" pitchFamily="34" charset="-120"/>
              </a:rPr>
              <a:t>Reliable Baseline: ResNet50</a:t>
            </a:r>
            <a:endParaRPr lang="en-US" sz="1650" dirty="0"/>
          </a:p>
        </p:txBody>
      </p:sp>
      <p:sp>
        <p:nvSpPr>
          <p:cNvPr id="10" name="Text 8"/>
          <p:cNvSpPr/>
          <p:nvPr/>
        </p:nvSpPr>
        <p:spPr>
          <a:xfrm>
            <a:off x="737235" y="6235184"/>
            <a:ext cx="13155930" cy="673894"/>
          </a:xfrm>
          <a:prstGeom prst="rect">
            <a:avLst/>
          </a:prstGeom>
          <a:noFill/>
          <a:ln/>
        </p:spPr>
        <p:txBody>
          <a:bodyPr wrap="square" lIns="0" tIns="0" rIns="0" bIns="0" rtlCol="0" anchor="t"/>
          <a:lstStyle/>
          <a:p>
            <a:pPr marL="685800" lvl="1" indent="-342900" algn="l">
              <a:lnSpc>
                <a:spcPts val="2650"/>
              </a:lnSpc>
              <a:buSzPct val="100000"/>
              <a:buChar char="•"/>
            </a:pPr>
            <a:r>
              <a:rPr lang="en-US" sz="1650" dirty="0">
                <a:solidFill>
                  <a:srgbClr val="272525"/>
                </a:solidFill>
                <a:latin typeface="Lato" pitchFamily="34" charset="0"/>
                <a:ea typeface="Lato" pitchFamily="34" charset="-122"/>
                <a:cs typeface="Lato" pitchFamily="34" charset="-120"/>
              </a:rPr>
              <a:t>A classic and powerful CNN that is very robust. It serves as a great model for establishing a reliable baseline performance for our image classification task.</a:t>
            </a:r>
            <a:endParaRPr lang="en-US" sz="1650" dirty="0"/>
          </a:p>
        </p:txBody>
      </p:sp>
      <p:sp>
        <p:nvSpPr>
          <p:cNvPr id="11" name="Text 9"/>
          <p:cNvSpPr/>
          <p:nvPr/>
        </p:nvSpPr>
        <p:spPr>
          <a:xfrm>
            <a:off x="737235" y="7146012"/>
            <a:ext cx="13155930" cy="336947"/>
          </a:xfrm>
          <a:prstGeom prst="rect">
            <a:avLst/>
          </a:prstGeom>
          <a:noFill/>
          <a:ln/>
        </p:spPr>
        <p:txBody>
          <a:bodyPr wrap="none" lIns="0" tIns="0" rIns="0" bIns="0" rtlCol="0" anchor="t"/>
          <a:lstStyle/>
          <a:p>
            <a:pPr marL="0" indent="0" algn="l">
              <a:lnSpc>
                <a:spcPts val="2650"/>
              </a:lnSpc>
              <a:buNone/>
            </a:pPr>
            <a:r>
              <a:rPr lang="en-US" sz="1650" b="1" dirty="0">
                <a:solidFill>
                  <a:srgbClr val="272525"/>
                </a:solidFill>
                <a:latin typeface="Lato" pitchFamily="34" charset="0"/>
                <a:ea typeface="Lato" pitchFamily="34" charset="-122"/>
                <a:cs typeface="Lato" pitchFamily="34" charset="-120"/>
              </a:rPr>
              <a:t>Availability:</a:t>
            </a:r>
            <a:r>
              <a:rPr lang="en-US" sz="1650" dirty="0">
                <a:solidFill>
                  <a:srgbClr val="272525"/>
                </a:solidFill>
                <a:latin typeface="Lato" pitchFamily="34" charset="0"/>
                <a:ea typeface="Lato" pitchFamily="34" charset="-122"/>
                <a:cs typeface="Lato" pitchFamily="34" charset="-120"/>
              </a:rPr>
              <a:t> All these models are available pre-trained in standard deep learning libraries such as </a:t>
            </a:r>
            <a:r>
              <a:rPr lang="en-US" sz="1650" b="1" dirty="0">
                <a:solidFill>
                  <a:srgbClr val="272525"/>
                </a:solidFill>
                <a:latin typeface="Lato" pitchFamily="34" charset="0"/>
                <a:ea typeface="Lato" pitchFamily="34" charset="-122"/>
                <a:cs typeface="Lato" pitchFamily="34" charset="-120"/>
              </a:rPr>
              <a:t>PyTorch (torchvision)</a:t>
            </a:r>
            <a:r>
              <a:rPr lang="en-US" sz="1650" dirty="0">
                <a:solidFill>
                  <a:srgbClr val="272525"/>
                </a:solidFill>
                <a:latin typeface="Lato" pitchFamily="34" charset="0"/>
                <a:ea typeface="Lato" pitchFamily="34" charset="-122"/>
                <a:cs typeface="Lato" pitchFamily="34" charset="-120"/>
              </a:rPr>
              <a:t> and </a:t>
            </a:r>
            <a:r>
              <a:rPr lang="en-US" sz="1650" b="1" dirty="0">
                <a:solidFill>
                  <a:srgbClr val="272525"/>
                </a:solidFill>
                <a:latin typeface="Lato" pitchFamily="34" charset="0"/>
                <a:ea typeface="Lato" pitchFamily="34" charset="-122"/>
                <a:cs typeface="Lato" pitchFamily="34" charset="-120"/>
              </a:rPr>
              <a:t>TensorFlow (Keras)</a:t>
            </a:r>
            <a:r>
              <a:rPr lang="en-US" sz="1650" dirty="0">
                <a:solidFill>
                  <a:srgbClr val="272525"/>
                </a:solidFill>
                <a:latin typeface="Lato" pitchFamily="34" charset="0"/>
                <a:ea typeface="Lato" pitchFamily="34" charset="-122"/>
                <a:cs typeface="Lato" pitchFamily="34" charset="-120"/>
              </a:rPr>
              <a:t>.</a:t>
            </a:r>
            <a:endParaRPr lang="en-US" sz="1650" dirty="0"/>
          </a:p>
        </p:txBody>
      </p:sp>
      <p:pic>
        <p:nvPicPr>
          <p:cNvPr id="12" name="Picture 11">
            <a:extLst>
              <a:ext uri="{FF2B5EF4-FFF2-40B4-BE49-F238E27FC236}">
                <a16:creationId xmlns:a16="http://schemas.microsoft.com/office/drawing/2014/main" id="{E25053A5-4A7C-AC10-8C58-099BCA95C4B8}"/>
              </a:ext>
            </a:extLst>
          </p:cNvPr>
          <p:cNvPicPr>
            <a:picLocks noChangeAspect="1"/>
          </p:cNvPicPr>
          <p:nvPr/>
        </p:nvPicPr>
        <p:blipFill>
          <a:blip r:embed="rId3"/>
          <a:stretch>
            <a:fillRect/>
          </a:stretch>
        </p:blipFill>
        <p:spPr>
          <a:xfrm>
            <a:off x="12430125" y="7610918"/>
            <a:ext cx="2200275" cy="5143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1416</Words>
  <Application>Microsoft Office PowerPoint</Application>
  <PresentationFormat>Custom</PresentationFormat>
  <Paragraphs>129</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Arnav Sinha</cp:lastModifiedBy>
  <cp:revision>6</cp:revision>
  <dcterms:created xsi:type="dcterms:W3CDTF">2025-07-31T18:10:09Z</dcterms:created>
  <dcterms:modified xsi:type="dcterms:W3CDTF">2025-08-28T16:13:21Z</dcterms:modified>
</cp:coreProperties>
</file>